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12" r:id="rId1"/>
  </p:sldMasterIdLst>
  <p:notesMasterIdLst>
    <p:notesMasterId r:id="rId58"/>
  </p:notesMasterIdLst>
  <p:handoutMasterIdLst>
    <p:handoutMasterId r:id="rId59"/>
  </p:handoutMasterIdLst>
  <p:sldIdLst>
    <p:sldId id="292" r:id="rId2"/>
    <p:sldId id="298" r:id="rId3"/>
    <p:sldId id="289" r:id="rId4"/>
    <p:sldId id="299" r:id="rId5"/>
    <p:sldId id="295" r:id="rId6"/>
    <p:sldId id="291" r:id="rId7"/>
    <p:sldId id="296" r:id="rId8"/>
    <p:sldId id="300" r:id="rId9"/>
    <p:sldId id="297" r:id="rId10"/>
    <p:sldId id="312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50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51" r:id="rId48"/>
    <p:sldId id="339" r:id="rId49"/>
    <p:sldId id="340" r:id="rId50"/>
    <p:sldId id="341" r:id="rId51"/>
    <p:sldId id="344" r:id="rId52"/>
    <p:sldId id="345" r:id="rId53"/>
    <p:sldId id="346" r:id="rId54"/>
    <p:sldId id="347" r:id="rId55"/>
    <p:sldId id="348" r:id="rId56"/>
    <p:sldId id="349" r:id="rId5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000"/>
    <a:srgbClr val="592C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CCC5-95CC-491C-A469-A9048AA1C98F}" type="datetimeFigureOut">
              <a:rPr lang="pt-PT" smtClean="0"/>
              <a:pPr/>
              <a:t>22-07-2019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53A3-3220-48E8-BB77-B18503F3C0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54D5-0118-48EE-8798-B2400F630C30}" type="datetimeFigureOut">
              <a:rPr lang="pt-PT" smtClean="0"/>
              <a:pPr/>
              <a:t>22-07-2019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E180-6A86-4009-A06A-AE613D546D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E8B2-37BD-40C3-AD91-E59B6DAEB630}" type="slidenum">
              <a:rPr lang="pt-PT" smtClean="0"/>
              <a:pPr/>
              <a:t>44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E8B2-37BD-40C3-AD91-E59B6DAEB630}" type="slidenum">
              <a:rPr lang="pt-PT" smtClean="0"/>
              <a:pPr/>
              <a:t>45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E8B2-37BD-40C3-AD91-E59B6DAEB630}" type="slidenum">
              <a:rPr lang="pt-PT" smtClean="0"/>
              <a:pPr/>
              <a:t>46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EQUIPA PEDAGÓGICA E TÉCNICA DA CRECHE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854A-DB0B-4AF3-8465-7AB339B637CB}" type="slidenum">
              <a:rPr lang="pt-PT" smtClean="0"/>
              <a:pPr/>
              <a:t>49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u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7" y="1685939"/>
            <a:ext cx="389572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2"/>
          <p:cNvSpPr/>
          <p:nvPr/>
        </p:nvSpPr>
        <p:spPr>
          <a:xfrm>
            <a:off x="4267200" y="3441706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10135" y="451584"/>
            <a:ext cx="737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 DE ATIVIDADES 2019</a:t>
            </a:r>
            <a:endParaRPr lang="pt-P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900709" y="1073753"/>
            <a:ext cx="737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 DE ATIVIDADES 2019</a:t>
            </a:r>
            <a:endParaRPr lang="pt-P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562" y="2628649"/>
            <a:ext cx="5827137" cy="22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1" y="260649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234264" y="1359623"/>
            <a:ext cx="8128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Apoio à população vítimas de violência domestica 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7435" y="2507704"/>
            <a:ext cx="1094521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Convenção do Conselho da Europa para a Prevenção e o Combate à Violência Contra as Mulheres e a Violência Doméstica (2011)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efine violência contra as mulheres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uma violação dos direitos humanos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(…) todos os atos de violência física, sexual, psicológica ou económica que ocorrem no sei da família ou do lar ou entre os atuais ou </a:t>
            </a:r>
            <a:r>
              <a:rPr kumimoji="0" lang="pt-P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cônjuges ou parceiros, quer o infrator partilhe, ou não, o mesmo domicílio que a vítima.”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/>
        </p:nvSpPr>
        <p:spPr>
          <a:xfrm>
            <a:off x="911424" y="2132856"/>
            <a:ext cx="10849205" cy="279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A </a:t>
            </a:r>
            <a:r>
              <a:rPr lang="pt-PT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casa abrigo está a </a:t>
            </a:r>
            <a:r>
              <a:rPr lang="pt-PT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funcionar </a:t>
            </a:r>
            <a:r>
              <a:rPr lang="pt-PT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desde 2005, propõe-se a dar continuidade aos seguintes </a:t>
            </a:r>
            <a:r>
              <a:rPr lang="pt-PT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objetivos: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Acolher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temporariamente vítimas de violência doméstica,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acompanhadas de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filhos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menores ou com se de maiores de idade com dependência.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- Proporcionar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um tempo e um espaço seguro anti violência, onde as mulheres e crianças vítimas de violência doméstica, possam tomar consciência deste outro modelo 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vida,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planear um projeto de vida futuro, que lhes permita retomar o controlo do seu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dia-a-dia.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1" y="260649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/>
          <p:nvPr/>
        </p:nvSpPr>
        <p:spPr>
          <a:xfrm>
            <a:off x="2639616" y="1340769"/>
            <a:ext cx="8128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Apoio à população vítimas de violência domestica 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43605" y="1124745"/>
            <a:ext cx="8128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Apoio à população vítimas de violência domestica 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395" y="116632"/>
            <a:ext cx="2016224" cy="76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3"/>
          <p:cNvSpPr/>
          <p:nvPr/>
        </p:nvSpPr>
        <p:spPr>
          <a:xfrm>
            <a:off x="1295467" y="1700809"/>
            <a:ext cx="10465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r>
              <a:rPr lang="pt-PT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A </a:t>
            </a:r>
            <a:r>
              <a:rPr lang="pt-P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pt-PT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asa </a:t>
            </a:r>
            <a:r>
              <a:rPr lang="pt-P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</a:t>
            </a:r>
            <a:r>
              <a:rPr lang="pt-PT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brigo </a:t>
            </a:r>
            <a:r>
              <a:rPr lang="pt-PT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tem capacidade para acolher </a:t>
            </a:r>
            <a:r>
              <a:rPr lang="pt-PT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22 utentes</a:t>
            </a:r>
            <a:r>
              <a:rPr lang="pt-PT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incluindo as mulheres e os seus filhos menores</a:t>
            </a:r>
            <a:r>
              <a:rPr lang="pt-PT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ou maiores com dependência. </a:t>
            </a:r>
            <a:endParaRPr lang="pt-PT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815413" y="2852937"/>
            <a:ext cx="107531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Com o apoio da Secretaria de Estado dos Assuntos Parlamentares , a Casa Abrigo tem para intervenção: 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	- Acolhimento de Emergência, para mais 1 utente;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- Autonomização das Vitimas de Violência Doméstica;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- Escola vai à Casa Abrigo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0767264"/>
              </p:ext>
            </p:extLst>
          </p:nvPr>
        </p:nvGraphicFramePr>
        <p:xfrm>
          <a:off x="160257" y="1555424"/>
          <a:ext cx="11888407" cy="50419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915"/>
                <a:gridCol w="736082"/>
                <a:gridCol w="835849"/>
                <a:gridCol w="844641"/>
                <a:gridCol w="841000"/>
                <a:gridCol w="821900"/>
                <a:gridCol w="725890"/>
                <a:gridCol w="819410"/>
                <a:gridCol w="749971"/>
                <a:gridCol w="847188"/>
                <a:gridCol w="749971"/>
                <a:gridCol w="877098"/>
                <a:gridCol w="914492"/>
              </a:tblGrid>
              <a:tr h="124258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Mar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Abr.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Jun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Out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7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Inserção profissional</a:t>
                      </a:r>
                      <a:endParaRPr lang="pt-PT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172279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das utentes nos projetos da Associação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15751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da Mulher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213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Sinalização da Prevenção dos Maus Tratos Infantis</a:t>
                      </a:r>
                      <a:endParaRPr lang="pt-PT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Retângulo 3"/>
          <p:cNvSpPr/>
          <p:nvPr/>
        </p:nvSpPr>
        <p:spPr>
          <a:xfrm>
            <a:off x="3023659" y="980729"/>
            <a:ext cx="739282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116633"/>
            <a:ext cx="1960053" cy="74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311691" y="764704"/>
            <a:ext cx="66247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9109653"/>
              </p:ext>
            </p:extLst>
          </p:nvPr>
        </p:nvGraphicFramePr>
        <p:xfrm>
          <a:off x="122549" y="1484785"/>
          <a:ext cx="11926115" cy="48501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6523"/>
                <a:gridCol w="729710"/>
                <a:gridCol w="828613"/>
                <a:gridCol w="837331"/>
                <a:gridCol w="850081"/>
                <a:gridCol w="733252"/>
                <a:gridCol w="784783"/>
                <a:gridCol w="812318"/>
                <a:gridCol w="743479"/>
                <a:gridCol w="839855"/>
                <a:gridCol w="743479"/>
                <a:gridCol w="869506"/>
                <a:gridCol w="1047185"/>
              </a:tblGrid>
              <a:tr h="882399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Abr.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Maio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Out.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5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da Mãe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00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Internacional da Família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00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Internacional da Criança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1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em Creche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em pré-Primária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/>
          <p:nvPr/>
        </p:nvSpPr>
        <p:spPr>
          <a:xfrm>
            <a:off x="3407702" y="980728"/>
            <a:ext cx="62406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2088358"/>
              </p:ext>
            </p:extLst>
          </p:nvPr>
        </p:nvGraphicFramePr>
        <p:xfrm>
          <a:off x="190666" y="1753962"/>
          <a:ext cx="11875643" cy="42414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2634"/>
                <a:gridCol w="735291"/>
                <a:gridCol w="834950"/>
                <a:gridCol w="843733"/>
                <a:gridCol w="856582"/>
                <a:gridCol w="738861"/>
                <a:gridCol w="790785"/>
                <a:gridCol w="818533"/>
                <a:gridCol w="749164"/>
                <a:gridCol w="846278"/>
                <a:gridCol w="749164"/>
                <a:gridCol w="876158"/>
                <a:gridCol w="913510"/>
              </a:tblGrid>
              <a:tr h="125675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Abr.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Maio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Out.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no 1º Ciclo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no 2º Ciclo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Integração no ensino secundário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6946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Festas de aniversário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9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Feriado Municipal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311691" y="836712"/>
            <a:ext cx="65287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3663851"/>
              </p:ext>
            </p:extLst>
          </p:nvPr>
        </p:nvGraphicFramePr>
        <p:xfrm>
          <a:off x="0" y="1412777"/>
          <a:ext cx="11952651" cy="463133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36399"/>
                <a:gridCol w="740060"/>
                <a:gridCol w="840364"/>
                <a:gridCol w="849205"/>
                <a:gridCol w="862137"/>
                <a:gridCol w="743652"/>
                <a:gridCol w="795912"/>
                <a:gridCol w="823840"/>
                <a:gridCol w="754023"/>
                <a:gridCol w="851767"/>
                <a:gridCol w="754023"/>
                <a:gridCol w="881837"/>
                <a:gridCol w="919432"/>
              </a:tblGrid>
              <a:tr h="118763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Atividades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Jan.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Fev.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Mar.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Abr.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Mai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Jun.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Jul.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Ag</a:t>
                      </a:r>
                      <a:r>
                        <a:rPr lang="pt-PT" dirty="0" smtClean="0"/>
                        <a:t>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Out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Nov.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Dez.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</a:tr>
              <a:tr h="74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500" dirty="0">
                          <a:effectLst/>
                        </a:rPr>
                        <a:t>Sinalização do Dia Internacional da Solidariedade</a:t>
                      </a:r>
                      <a:endParaRPr lang="pt-PT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x</a:t>
                      </a:r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</a:tr>
              <a:tr h="724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500" dirty="0">
                          <a:effectLst/>
                        </a:rPr>
                        <a:t>Dia Mundial da Prevenção do </a:t>
                      </a:r>
                      <a:r>
                        <a:rPr lang="pt-PT" sz="1500" dirty="0" err="1">
                          <a:effectLst/>
                        </a:rPr>
                        <a:t>Bullying</a:t>
                      </a:r>
                      <a:endParaRPr lang="pt-PT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x</a:t>
                      </a:r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</a:tr>
              <a:tr h="965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500" dirty="0">
                          <a:effectLst/>
                        </a:rPr>
                        <a:t>Comemoração do dia Mundial da </a:t>
                      </a:r>
                      <a:r>
                        <a:rPr lang="pt-PT" sz="1500" dirty="0" smtClean="0">
                          <a:effectLst/>
                        </a:rPr>
                        <a:t>Alimentação saudável</a:t>
                      </a:r>
                      <a:endParaRPr lang="pt-PT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endParaRPr lang="pt-PT" sz="140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x</a:t>
                      </a:r>
                      <a:endParaRPr lang="pt-PT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</a:tr>
              <a:tr h="965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500" kern="1200" dirty="0" smtClean="0">
                          <a:effectLst/>
                        </a:rPr>
                        <a:t>Comemoração do Dia Internacional dos Direitos das Crianças</a:t>
                      </a:r>
                      <a:endParaRPr lang="pt-PT" sz="15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367808" y="836712"/>
            <a:ext cx="54726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3158741"/>
              </p:ext>
            </p:extLst>
          </p:nvPr>
        </p:nvGraphicFramePr>
        <p:xfrm>
          <a:off x="143339" y="1484785"/>
          <a:ext cx="11809312" cy="503771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10777"/>
                <a:gridCol w="731184"/>
                <a:gridCol w="830287"/>
                <a:gridCol w="839020"/>
                <a:gridCol w="851797"/>
                <a:gridCol w="781617"/>
                <a:gridCol w="739484"/>
                <a:gridCol w="813960"/>
                <a:gridCol w="744983"/>
                <a:gridCol w="841551"/>
                <a:gridCol w="744983"/>
                <a:gridCol w="871261"/>
                <a:gridCol w="908408"/>
              </a:tblGrid>
              <a:tr h="613761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Abr.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Jun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Out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0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Sinalização do Dia Nacional do Pijama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0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Visitas de estudo de caracter cultural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075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Atividades extra-curriculares-AEC`S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735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Promover as competências pessoais e sociais das </a:t>
                      </a:r>
                      <a:r>
                        <a:rPr lang="pt-PT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utentes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887755" y="980728"/>
            <a:ext cx="585665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Calendarização das atividades </a:t>
            </a:r>
            <a:endParaRPr lang="pt-PT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5549069"/>
              </p:ext>
            </p:extLst>
          </p:nvPr>
        </p:nvGraphicFramePr>
        <p:xfrm>
          <a:off x="143339" y="1628801"/>
          <a:ext cx="11809312" cy="497604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10777"/>
                <a:gridCol w="731185"/>
                <a:gridCol w="830287"/>
                <a:gridCol w="839021"/>
                <a:gridCol w="851799"/>
                <a:gridCol w="734735"/>
                <a:gridCol w="786368"/>
                <a:gridCol w="813961"/>
                <a:gridCol w="744980"/>
                <a:gridCol w="841551"/>
                <a:gridCol w="744980"/>
                <a:gridCol w="871261"/>
                <a:gridCol w="908407"/>
              </a:tblGrid>
              <a:tr h="8160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Atividades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Abr.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Set.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Out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Dez.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32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Sensibilização de tarefas de higiene habitacional e pessoal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78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Mundial da Poupança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490823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Mundial para a Eliminação da Violência Contra as Mulheres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1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Natal</a:t>
                      </a:r>
                      <a:endParaRPr lang="pt-PT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19380" marR="119380" marT="0" marB="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40525" y="2194560"/>
            <a:ext cx="102935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	A Moura Salúquia – Associação de Mulheres do Concelho de Moura, têm no seu âmbito de ação, abranger todo o território nacional. Propondo-se trabalhar principalmente nas áreas da família, infância, juventude, idosos e ainda, promover a Cidadania e a Igualdade de género, assim como intervir na área da Violência Doméstica.</a:t>
            </a:r>
          </a:p>
          <a:p>
            <a:endParaRPr lang="pt-PT" dirty="0" smtClean="0">
              <a:latin typeface="Comic Sans MS" pitchFamily="66" charset="0"/>
            </a:endParaRPr>
          </a:p>
        </p:txBody>
      </p:sp>
      <p:pic>
        <p:nvPicPr>
          <p:cNvPr id="4" name="Imagem 3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26423" y="822960"/>
            <a:ext cx="2268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  <a:endParaRPr lang="pt-PT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logo casa abr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342" y="188641"/>
            <a:ext cx="2530343" cy="9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751851" y="1556792"/>
            <a:ext cx="2556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Considerações</a:t>
            </a:r>
            <a:r>
              <a:rPr lang="pt-PT" sz="2000" b="1" dirty="0" smtClean="0"/>
              <a:t> Finais</a:t>
            </a:r>
            <a:endParaRPr lang="pt-PT" sz="2000" b="1" dirty="0"/>
          </a:p>
        </p:txBody>
      </p:sp>
      <p:sp>
        <p:nvSpPr>
          <p:cNvPr id="5" name="Retângulo 1"/>
          <p:cNvSpPr/>
          <p:nvPr/>
        </p:nvSpPr>
        <p:spPr>
          <a:xfrm>
            <a:off x="815413" y="2420888"/>
            <a:ext cx="10897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Estas </a:t>
            </a:r>
            <a:r>
              <a:rPr lang="pt-PT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atividades têm o objetivo da inclusão de todos </a:t>
            </a:r>
            <a:r>
              <a:rPr lang="pt-PT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 </a:t>
            </a:r>
            <a:r>
              <a:rPr lang="pt-PT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utentes na comunidade que os acolhe, com a integração no mercado trabalho e formação profissional associada á escolaridade, uma vez que a grande maioria destas mulheres têm habilitações literárias muito reduzidas.</a:t>
            </a:r>
            <a:endParaRPr lang="pt-PT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84888" y="1844922"/>
          <a:ext cx="7226692" cy="3816326"/>
        </p:xfrm>
        <a:graphic>
          <a:graphicData uri="http://schemas.openxmlformats.org/presentationml/2006/ole">
            <p:oleObj spid="_x0000_s1026" r:id="rId3" imgW="9482207" imgH="6024606" progId="">
              <p:embed/>
            </p:oleObj>
          </a:graphicData>
        </a:graphic>
      </p:graphicFrame>
      <p:pic>
        <p:nvPicPr>
          <p:cNvPr id="5" name="Imagem 4" descr="AMC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34060" y="548680"/>
            <a:ext cx="1049866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CATL</a:t>
            </a:r>
            <a:r>
              <a:rPr lang="pt-P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800" b="1" i="1" dirty="0" smtClean="0">
                <a:ea typeface="Calibri" pitchFamily="34" charset="0"/>
                <a:cs typeface="Times New Roman" pitchFamily="18" charset="0"/>
              </a:rPr>
              <a:t>Girassol - 2019</a:t>
            </a:r>
          </a:p>
          <a:p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Centro </a:t>
            </a:r>
            <a:r>
              <a:rPr lang="pt-PT" sz="2800" b="1" dirty="0">
                <a:ea typeface="Calibri" pitchFamily="34" charset="0"/>
                <a:cs typeface="Times New Roman" pitchFamily="18" charset="0"/>
              </a:rPr>
              <a:t>de Atividades de Tempos </a:t>
            </a: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Livres</a:t>
            </a:r>
            <a:endParaRPr lang="pt-PT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48717" y="1732167"/>
            <a:ext cx="6741406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Desenvolvimento de competências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pessoais e sociais no âmbito das relações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interpessoais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participando em atividades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lúdico </a:t>
            </a:r>
            <a:r>
              <a:rPr lang="pt-PT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ptedagógicas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548717" y="3908663"/>
            <a:ext cx="6571397" cy="240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projeto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concentra as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suas ações pedagógicas em três eixos fundamentais de orientação: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Comunidade e território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Cidadania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Apoio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escolar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Imagem 7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1"/>
          <a:stretch/>
        </p:blipFill>
        <p:spPr>
          <a:xfrm>
            <a:off x="7949413" y="1791059"/>
            <a:ext cx="3526113" cy="4302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549393" y="2349168"/>
            <a:ext cx="11179763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tividades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relacionadas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as seguintes temáticas: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Outono, São Martinho,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Família, Declaração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dos Direitos das Crianças, Inverno, Natal, Reis, Dia dos Namorados,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Alimentação, Carnaval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Dia do Pai, Primavera, Dia da Árvore, Páscoa, Dia da Mãe, Dia da Criança, Dia da Família, Santos Populares,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Verão ou Dia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Avós.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549393" y="4672701"/>
            <a:ext cx="1126443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ficina 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teatro,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criação de peças de teatro, alusivas a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temas específicos e datas comemorativas,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tais como o dia da criança,</a:t>
            </a:r>
            <a:r>
              <a:rPr lang="pt-PT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declaração 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dos direitos das crianças, prevenção do </a:t>
            </a:r>
            <a:r>
              <a:rPr lang="pt-PT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bullying</a:t>
            </a:r>
            <a:r>
              <a:rPr lang="pt-PT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natal e outras</a:t>
            </a:r>
            <a:endParaRPr lang="pt-PT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8717" y="818710"/>
            <a:ext cx="1049866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CATL</a:t>
            </a:r>
            <a:r>
              <a:rPr lang="pt-P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800" b="1" i="1" dirty="0" smtClean="0">
                <a:ea typeface="Calibri" pitchFamily="34" charset="0"/>
                <a:cs typeface="Times New Roman" pitchFamily="18" charset="0"/>
              </a:rPr>
              <a:t>Girassol - 2019</a:t>
            </a:r>
          </a:p>
          <a:p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Centro </a:t>
            </a:r>
            <a:r>
              <a:rPr lang="pt-PT" sz="2800" b="1" dirty="0">
                <a:ea typeface="Calibri" pitchFamily="34" charset="0"/>
                <a:cs typeface="Times New Roman" pitchFamily="18" charset="0"/>
              </a:rPr>
              <a:t>de Atividades de Tempos </a:t>
            </a: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Livres</a:t>
            </a:r>
            <a:endParaRPr lang="pt-PT" sz="2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Imagem 7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Imagem 4" descr="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1844824"/>
            <a:ext cx="7919391" cy="38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M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8717" y="2009050"/>
            <a:ext cx="11265252" cy="43396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Wingdings"/>
              <a:buChar char="¥"/>
              <a:defRPr/>
            </a:pPr>
            <a:r>
              <a:rPr lang="pt-P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F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ortalecer parcerias, territórios e áreas de intervenção, respondendo a necessidades específicas</a:t>
            </a:r>
          </a:p>
          <a:p>
            <a:pPr>
              <a:lnSpc>
                <a:spcPct val="150000"/>
              </a:lnSpc>
              <a:defRPr/>
            </a:pPr>
            <a:endParaRPr lang="pt-PT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pt-PT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Promover o </a:t>
            </a:r>
            <a:r>
              <a:rPr lang="pt-PT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atendimento, proteção e integração social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das vítimas e prevenir a revitimação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Assinalar dias significativos para as temáticas da Cidadania,  Direitos Humanos, Igualdade de Género e Violência Doméstica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Dinamizar ações de sensibilização para a cidadania, violência no namoro e outras formas de violência junto das escolas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634060" y="836712"/>
            <a:ext cx="298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NAV - 2019</a:t>
            </a:r>
            <a:endParaRPr lang="pt-PT" sz="2800" dirty="0">
              <a:cs typeface="Times New Roman" pitchFamily="18" charset="0"/>
            </a:endParaRPr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4060" y="2595355"/>
            <a:ext cx="10923880" cy="30469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Informação à comunidade sobre o trabalho e atividades desenvolvidas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Dinamizar ações diversas na área da Cidadania, em articulação com parceiros e outras instituições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Capacitar e qualificar profissionais que intervêm na área da violência doméstica, de forma a melhorar a eficácia das intervenções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634060" y="836712"/>
            <a:ext cx="290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NAV - 2019</a:t>
            </a:r>
            <a:endParaRPr lang="pt-PT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4060" y="2809443"/>
            <a:ext cx="10923880" cy="258532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Obter um conhecimento mais profundo sobre as dimensões estruturais da violência doméstica, de forma a direcionar a atuação do NAV e contribuir para a definição de estratégias institucionais e locais</a:t>
            </a:r>
          </a:p>
          <a:p>
            <a:pPr>
              <a:lnSpc>
                <a:spcPct val="150000"/>
              </a:lnSpc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Promover momentos de reflexão sobre a sustentabilidade, intervenção e construção de redes, com especial incidência na colaboração com autarquias do território de intervenção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634060" y="836712"/>
            <a:ext cx="290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NAV - 2019</a:t>
            </a:r>
            <a:endParaRPr lang="pt-PT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  <p:pic>
        <p:nvPicPr>
          <p:cNvPr id="46082" name="Picture 2" descr="http://www.cig.gov.pt/wp-content/uploads/2013/11/logocigt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259" y="1844824"/>
            <a:ext cx="7083454" cy="359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04745" y="902330"/>
            <a:ext cx="8448939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PT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Projeto Pequena Subvenção –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programa de supervisão e implementação de melhorias e boas práticas no funcionamento da instituição e no seu tecido humano</a:t>
            </a:r>
            <a:endParaRPr lang="pt-PT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86425" y="1943932"/>
            <a:ext cx="11009224" cy="477053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 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Melhorar a intervenção desenvolvida com as vítimas de violência doméstica</a:t>
            </a:r>
            <a:endParaRPr lang="pt-PT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pt-PT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1 – Programa de supervisão para técnicas</a:t>
            </a:r>
          </a:p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5 sessões de 6 horas</a:t>
            </a: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2 – Programa de supervisão/formação para ajudantes de ação direta</a:t>
            </a:r>
          </a:p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2 workshops e 3 sessões de supervisão</a:t>
            </a: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3 – Criação de manual de boas práticas da instituição, resultado dos programas de supervisão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defRPr/>
            </a:pPr>
            <a:endParaRPr lang="pt-PT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2"/>
          <p:cNvSpPr/>
          <p:nvPr/>
        </p:nvSpPr>
        <p:spPr>
          <a:xfrm>
            <a:off x="204299" y="850914"/>
            <a:ext cx="2656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Do Concelho de Moura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7701" y="1818420"/>
            <a:ext cx="11191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Os serviços administrativos têm diversas funções entre elas fazer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 elo de ligação entre </a:t>
            </a:r>
            <a:r>
              <a:rPr lang="pt-P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instituição e o meio exterior.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É através destes que na maioria das vezes resulta o primeiro contato </a:t>
            </a:r>
            <a:r>
              <a:rPr lang="pt-P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 os fornecedores e colaboradores quer seja por meio telefónico, escrito ou pessoal, bem como com as potenciais utentes.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048816" y="594911"/>
            <a:ext cx="426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Serviços de Apoio às Respostas Sociais</a:t>
            </a:r>
            <a:endParaRPr lang="pt-PT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98839" y="3826779"/>
            <a:ext cx="3571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Serviços de Aprovisionamento </a:t>
            </a:r>
            <a:endParaRPr kumimoji="0" lang="pt-PT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42899" y="4384588"/>
            <a:ext cx="1153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 Moura Salúquia,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atualmente abrange um vasto número de utentes distribuídas por 5 Respostas Sociais. Para dar resposta às solicitações destas respostas sociais é necessário fazer um levantamento semanal de bens de consumo. O presente serviço tem então como principal preocupação satisfazer as necessidades sentidas, não descurando no entanto alguns pontos-chave que contribuam para o bom funcionamento do mesmo.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813583" y="1499899"/>
            <a:ext cx="264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Serviços Administrativos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  <p:sp>
        <p:nvSpPr>
          <p:cNvPr id="31746" name="AutoShape 2" descr="data:image/png;base64,iVBORw0KGgoAAAANSUhEUgAAASwAAACoCAMAAABt9SM9AAABF1BMVEXx8fHGERYBWi7x8PHEAAC8AADy9vbx8e/HERXgpabv8fHGERjBAAAAWSrw9PIgY0Hp2NelvK/x7/EAUBzawcK4AADc5eDg7ecATRwAVSUATBcATh749/jGAAbn7usVYTrK1NA2aE61w7xvlYLFY2UATiO+0MjZkJDMeXyas6a8AAmxAADu4+HCP0EAQQC/Q0fqycrAJCbEVVrbsbO9NDVRf2gAVS6KrZvgubbUpabMiIno2ts5cVTNcHHM1M+qurG5GyTOj5O/Ojq+bW65EBO1PkDbt75+n5DMf33EOj7Pl5XoztLIa2jdmpy/KjC7TVPksbJXhm68cndjl35lh3UwcFAASQl/o5AAKgCsybpHcl6MopjBXFkdCLB/AAAZRUlEQVR4nO1ci1/a2LYO7GQnsxO2GIRCSNAqcnzEoqBWQFu1tjrasdN72s7tjP//33HX2g/kERDo3Knn3qzfOVPFnWTny3p86xEMI5VUUkkllVRSSSWVVFJJJZVUUkkllVRSSSWVVFJJJZVUUkkllVRSSSWVVFJJJZVUUkkllVRSSSWVVFJJJZVUUvmPEoIy958MMrJS/yfxz89RbJvZuGOqP/DxQ2LY+nci/8Nwgfyw9qKE8oKGckH4Yu3NmxchMYj9ov8n/LkvNSb+gcPVr4wYIS+9efOmxNVl8GN1diEGe3bYEcQF/qGla2ZLKAA9Q/xow0/c5pxTavh+b38l9sWK8OhbtVoolKun66HBmFH6Ug2CoHy0FhqlV9VCuVwuVE8bYenV5mZ1s4pS3liHXzZfrRtsqby5WT6ixKi9Xip/+xYUNhsEt7H2ajPYQLz5X6+qsGSzZrCfiEuiwIbgKdPSl2CVK71BqBhuFECiRnz3+8XWp72romUV97nYf3i9lM3mAKzct9chCxvlSqVQLuQqAQD0cjWXhd8qlVfrtSBbLVey2Wo1V9lYW83msqsNgxzhDxshf3NchnVwjmAdruvT62o2CwABbG+Xsrnc6p/PT7Fgn+BhatflSm6JM7k/BvD5NqUkf9J9uLeKnmlGkQNi7VNpkiF9mV0trcH9lUtGqZorfF5vbC9Vcsc1QtcLlT9KjaNK7uWLoLC99rlSXV47Ap15cVw5RYsLv5er2yEpZXOVpe3G2nIFwAJ9oohhsIyXp3SjUi6Fz0+xDJv5YWMJnmp2iRPpnmyD8njl9uEeYIqcjJvJwP9dEADLlsfQl5VVTsLPlWAZ/lPdoL4RlpayZUBhvVB4HRovNrPHL46PSyHc91r4enMjrAFYFO4/XC4UtkP6uVI5YuDyGNgmJ4w0gsq/NytH6AQJHBSUiGHY9tSt/7PC0CkZ4esgl0WwUK8IY5zmf2kdWICTk8mgQsl/4D8AlnzaEiwWvq4Eb2tVUCgICn64Xagc8XC9UH0d+jUAi7OaEW4UgjXDrnGjlgWw4P7DZVC4ENTxuGQgHqUSKDRDUEtLuWoJ7VCCxZ5XcIRNMsI3AoQqC2aIn9j73XsAKpMgABZXpqE06ygXNNaDyucQrRntcYmFQrPoH9UCqpu47zUDEajlECw0QwRruQxHMbT4EGMEQSjDa9A58RGC9RNxSRK8QcK/SKwkWDbJ75pgeW4iWMV9TS/oy9xqqfG5WnlJQZ+uQ7QYUtsEHQOwcktHq+XyaQ3YBtNgGSNgXVcAUsDl7du3y2/XibEegAlDpAC3RvjzBAvC4OdybgAsZuQtaXKJYOW1zwWwskFQKVTXwnGwspVKdnW7JqxoCljg34zSf38rFL6dhuD4KrUwPM2W3xBlhj8JlEmC/upa6ZUGi+WtTKJaSbCociMIViE43iiF9tuyNENG1qq5rxwcfOXfq7nNhvQ4A2BlB8H6q1pBUlW7hrB5ugyhMrf65cuXr7nCNejbcwQLjGS9j5UEy0CwJorWLFuaYakWGj6EsRy4LzDo8HUBADDAwW9vB3A2oh33GkFnCJr1lUN4o8vlwlu4MPg3DHyNAOwRXBhgHwQFjMnAWiRYKj94HsJIaTM7DBaa4dNgMUUdUJ8MdpytXocAy9pxLljzpYNfypXxM0NGQ+HpwtUKxD9f8IKGUTvOAeGAT9cRLHpUqfxx/cc1kN2g4UsHD1xjs/R84iEL/6zMC5ZgPkhKQZ1CoPkMFCrIljcaje3jHARAQ4IF6gbuDByZAAthswGBylGpVtreRK0Lt+Go0+VGAyLgdVhChoWyjcrph/+uVL83vheCZwQWMJ7sfGDFEiyR7mSXNjC79hk/CnKVQlDIBUeclF7Cn1Y3wGFns38axvIpZD9Lf3J0YMAsKuXsZhkUC6PwBh5VhnSo/Hod8pvVo5ofbizlsrmj5a+r2SwkmJAePB+waku53DxgObsKLIqJdPnbKSUEsjqDX0NkDILVbTDM0qugXA1OQVfKQZWHf70qVMvBqxpBSrX2FZcFXxvATX2ffpe/Qsq9/apaLgeQKr38BgdnX7/CnLFaLrx6HmABdwf+Xc7OpVkAljq6JIWpdCTka98bazwk/T+BHuHfjZpaiKuIQUuN742SdtthiL+uQZSoqUXqYHWQPu6nC4BFasfZBcEydNFO+XtZ7WNMVjCIqukRsYToH3ChQXx/YBe+qM0Yvk0M0i8EElk9FIf9g4hMEyAz24V5wbpSZmiwwUeO9RzxAdGlTn2TbDy9Y/bAsYN/lmAZCnNj6Dw/XQj/mlsYLBQFjyGqp4+3OvT3ETMCrsHsQQggkR8qLEignofxDQptBNm5wfJZUtGECbNO+EOCZpBhrXx+uCQIEqDK3GDdE/s/4u7+ZmGED7v3GcH62fv+KcKMUSucBaxD/+kz/1+U8LowP1h7/1/BOs0tANZYKw9+t7HFKBpnmFczw5haOBfhjyph2sHjP4nuEJdjccLHn7CMYbAJTR9xtNgG7EFfwOCidA4H2T9Sz6+Vs3ODFbX46E4JkCxic33zTHKupI3ZtkAT7oPE++3Ob7e3nfZ+DIcyyUITMcaT+XCf6gKcY43RToSV+Ew8tv4FfvsNL+DDE/EZYRN75LPI2qjLmgksOrpNG59inD/p3MLNn+R9eJh400k7A1QZpb1O/X7X8jwTxCvu3p91egABw9wxAQKhV3iBNlygIy/AkhYieeE+Y5zn4QJFyxTiWbuXZycx5Yj44nF8lL7PBladjhIjBnf/cG55pif2dtDqxFQY5rgQn9vtuuVhL8SR7SL4wbR26h8MyMATrQuA4fFt68Dy8PY9z7qvt2OaSPYMW1ygBRcYKIk7TmTufFwxOJvuHaaDNcqyZgLrjJLhS9Le1o6F/VfRWMSteVc3MR19iuIgRk/2LLwR1YdUZX4H8Gq2OUvkpzbNn4m7d+VBcAHr/DbmCUtBc3nnENbiKrkdDZhpfVqhfHE7DE8r8zt474ZqrIgciLgoms5QawNwM6/awnkNZjVwXp7/5O0ofMSN93siiMAnrO6zIY3ELNK/scyR1onreOcr8NDsodNDGkXv9ixH78YVj8R5vEAdFNK3F5oIIHxpFKsZwDI7useKJVKb95peQhPIdawbbNYO0Ay0gVvAdbgTMthvi6wOhzsecHZYQ8rfe2NdOdCaqHgrFveXogNnF8Vh+xt6ik6028amwAJYGUZpcwGwvBOqH43NfJq/Gn3qcpcZx9uCsMkfd0YM/8wa3L/jDN8M/OKd+ZwNeCOb0JXdaOSecSmamfUvOhDeQM143LIyg20p13UH+3k4qHGzmGIBWNgtnLPq4Fj5R2dh8/xVlNg0c2GL3i03BmyKxE00V1drCWw9GsYBDvI++YNcC1yc8IajmgVYuaC87YFnYds0vvRc53E7eP4oejw/DmpkzLrPF1Et0ijPr1nOVcylqwCl570rZ9DrmGo0wpW+u3hHB4o59p7Z9yEYBKyDvVareb9T1KrpIiZmUxc1bHTtdzuOuEdHnd9UVoZYwT+9gQfH4vsIPtcuyrTwAg/News8noq6iKRZX6hCFn4f46RPgxU1Q6XHNuHxYSQfGezDsw7rNzf1Q8vM6KdrtqjULOGmmyaiKPEyrfrvPckx/buLQyvqW49j1m1hiDbQSB6fR9KQHDymiRe4x8UKEfNM9NcgOiPbPTR1bMXFH9v6Aji3ITwl7hNCwxZNZsxPgDVGs6aD5WAU6mLEEmDZ5MHrK9VVNx9S4Nj2Xb3oaCdu3XGlVSx8Z4pwjqBExRu4ETlmAWGC+u2mpU3NdfEKTOYApAmaKiwLwutFLO7d3m95rsakmEc1YSIxeDA14G6004XFTBkA56R96fXV1/Fux2jNDGAtzw+W663oGERo19Pbs5o9CMo+MnDOO5ayBdfcUnYI7MdSM16w2eadzNYI3g5Ys81JZ2dHmgrgYq1QQToY3TKF88NjIOorek/praWWZswLDM2g4z699dQzgsUPeYoJmHymmEdS+7aobRF83R1LprR/J1h4qXNfX4jZN5byntaWz4kY8+KQnYUdebSbie6VGfo9xEIolmNt2Rx72JzJKC7yXpo/NF11L869LVTL9t95jgTL6oZ4WSIUjgAwCqyoiRkzkA2Wt/pRwOoa4tx6ykBk9nT/QD8OF46am8rPD5brmEBJNYFntC1ZDRiOns+DPdqM1k2licW8JFr0o+RXGO+63NAQqXlMYSvxnimwgmXeBXoV+B+93Y3EMbfcBrUlompA4LBmJG3W2YmJSCntVuRK2p6xOmDGZKjAgKPYvHcYCZ8JGm51xvLbvx0siEDFR+JAkJAfAghIqAbzFJt+UL4MSZnA425XR3BzK3HQA6DBaKEs5So2hPoS0Afw2tbFyL3Rtqm0qHgnwKIfijooe6iESfGO9s7VJtzo3P8HzNCs9+fkRYuWxXXLrPPhFgYE8StHKWKbItXndTVE6ETj1TB1MuC3O46jgmVXzUwTGrc8E8PX8PLYUthYJyKp4p80DhCBJ1B0m648IvoLTVzzN4LlYPR5vLgI8fTiPRrIgGaBY7EvNVgdKk6ndwm+lSdVIwjWmtBHS4UBX6dSKnBvW5/G1/s7fbBQ6fidpRPyYk/sLQEvwuiNcg9udEjnJFvzmyE4k4FUBOtDpMZ9e7gSBz4lfC/5l+OhZhkYNh1lhDS5GIoxkZFDTXGtNlP0xGYQOvzRkWVfs0/rhKPmnmlm4F2gm5hgY8y/0mH0cdbzR8BaVWCNZq5IG8wWEMWBa2Oaz1QHetCdEv9e770tMp5LpTHw3CfkGngaCBjK17nRR52t45zSsA8CV2/7mojATeN7NLv9C/iS0CYJMIgLT+QX8NS6PwxWrrB6zdEm8tZI6orZhbkXz8ZPWE+7lOI+6AWeTT5Q86OYbZso/oE216vJXRGMbPmionK7PXhefF8bgnlDp2zQ9pWvA3oyrx0OgYUpdXC6jkMwjIOTGbVA8LrvYz5LmgBmpjTEhbBGwLF2TOkpHPAwRnKdHQWowo2pkjgrP2ERukRgoKZIF93ogGBQvtAFNXyhYeLpiSA1riuZb28GhAZkBKzgtAFR3QdPa9PeqM+C7b8THOrp00JselDpbtQExTKQiCt9iZkxucMCYH3QjnpyuBKH70Vwz0CsTFHjpq1IWeGBP3kWAMAitGPJ9NSxPsxnh0NgVTaXRdJHsDVwsmW6Q2boeOdtyGcYmWpF6m4oWIWogzrmLSYutCmJgwPYTX25BHJnHTYn+xTwkrRtidQL2GobzY7eK7CiOlDmSTsUCUYeK2rIS73fFgYrVz0thYA8way2ZVmmLLK4Mnk2vftbLMo9WWMUqsd9UYvAJ19ETWLk/jFVnHY06BzVkSF6SFoqIwmLz5Xnic7FrBjQOnmYyA6mbtI+UBmk+a+FwQo2uHhljudvrjyz/5oOnDcyvat62+CczdKIxqdHP3qOqv5hHm0biqLC79M3CDCAQSmw3k82Q78liQKmQWJVr9gPvpjpTN3hrz8MVnBN8TVW3tvyPKHfjurSeFbz5iTmXBjgDBaIvdYLSxYKMpC4iepJrFsUXueJDTL6zpwGlki9wQUqXrNzKMvKAJbbB2t6BApb0Q+CFfwFMdDmftcyVWU8Mk2rePnut5WYU5xFRk8zi2oxDjRcGTAwS+RAAFZRg9WevkHW59gZ5zJ5KdCGbr/OXpQv89E7BEtk9CcT2ol9AdVV9HhBsMTLH4yv3Juoog7AdNDstu9i8Qqr7/cnBJ5SLfRP4YWlmnvYM0POapNHsDqJvb6+gFr2NWsMLJFRERZ2PYEMdkQu5BqO2ZSjNOsJK6StnR8Cq3LEMXXpWpD0R2h37Z6YqZivVA0sGyCFx66rpF5LldKJ8lnOkz4LOIvKuN3o08hSrBxj+fhMl7Jc8yNVVKZXVLwcnsZTPHBP1QAXAyt3XAO3HH8Czu5dfWyjPolq2pwFHxyz5Ubd0/VxbDzo+1S83InOpm4QCd6hLqLUR5digQtrEAr4jFdHxyCwAaco3TY8DX86FSQHqrKxGFhBI2Ssd2lGVrMTI1CM+MhV5m2BgDeJP3kiCmJHGrDSZ1A8Cz5tPuGzDFtmDpBadUcsFnkNzV9qqu6YdSJSefybrRGI6pxMzTEwEVMsYxGeVd0IQa/OTau1b8h6J/HDp/3TmIC/yd+bop+HdP9BZzUAAD2TjsgVDH6K2HRFZw7WKIOHbJmvXEV6OMJ6hwV/hQv9pLpDzoE9PRrSE/1uoLUyP1hghNyPD737FSoSkTDkpcbbeYe+bMwkTnYj0SnGxGsLS+OyuQLpDmZygt1aU8Mh0g5VanGtu6HGPGYx2PNw5HSIY3WFJ1fI0K4iE461P42TCtqh2ibz54blbLAdMrtl3djYHQp546+j1SDIztlWQ16BLRfdm7NuBzABjbizxC0C465ze3IeQJh9GGkdHMhawMBhQ2G3qHg7XKAzNOZAT/pl7K3JxXU4ve+fy3kU1/l1gRLNEofb3G1THwJgY2M1KOBczeq8PUjm8y1RYUIriaz2UEwCyn0fyVw/s5PnxsTkjfRv2jXPBockMP2zPyoLddzoCsctBl/SiPv1LGtyJo3ZVMdTeC9Sz6puh368ewfXZstfAz2tNS9YnMQPnqA+mEie7/MhPGCPOi/HbvCUU+uMG2sCg6M0sLsY+9lq8u3XvBg2GrgGMg7lt0d7GwMCoN/3q89384O1WSP8v+4oCdeXgsfBtnnBElFKWZrXxKrX0J8ZwzKEbBtad5P6CdizsRS5dO6HGACj+XNTuXbHa/n4HtXQ2z/8gw4MTrE3ESxbd2chEft1Oj0el3D520ZoxODa8R3JwdLyHOOEmP3uiyjlCm9yNm5l4G/ey7FIyMv3iG6sDopoWMTYqhJjI1jr129LoQ2eFCNJO12nuGXYZJTaiOq97LGaLSwDjfJ4TPAZyxczyu1ZT2WpYxIuv2qgbpLan8PvHKJmzUgd4BHzthhuENm3dREmKeVjxMZZDizdj5xftPJbppyNEQVWCRZWp/qxQ9hnJ6kczKiaDoBn5nWpnAsYvgAAbO/pQbfocIa63LCEy8dCGfnnanZRsGBZ1xKUEGtqxXZyCZzwptqnm7EgZRz3woTROg4ruNi+x5qhuhsbe2GyiQ9Xia5WqJ+wM0iDLiNH0pOMhRXHsUl9m/stOcaDkLcX6EhvYB2ZLge5hcEyyDtLtDNgn+Z5no8/U3Ez/LED4ljvbD76YBn3656eHIkuSZ+b4z16GZmZu+ZhPrmqAHTkgyW/tUPoFjdGXBLQQAgRauAJR/nnHznaXseHMv6y0+xgqS0IhwKuHYvIiXkSoTeqh4GWuHdHR7wW3T8UdBSfvCO+oEuT8/yhmVH1NfPBnxR5gMx9lCfAa3jN3rBLAr1dOTAzqtmIreL5p2jelrA/Mf6y02xg2b7N764iBYHjvcMd2MMMiyiODWYAtMBVBCKytnA+S3y9Er5ZwfNnRcn+RTzVlJaA1q/s6FE/dEbj3w9FbOHucVT5MNLjWU5U7MIFiJwRhvyb3tWF25NTcUBpyRM1wgRpYHUh/GusezgjWDhFo2N9pnhLqX4h5VEMrqwJcvXz/pcmwY0X6yexj1+Nx1mMM/7yY6E/Z1xNwGGGU+zPiO78PnZ28XIK073M/owAbsksnn2I8a0Uzv1ep2WZengLh+W478//9kANjwj/WBAswjVtAYWJblaSRZZXbYJzHxotDPKRt7P3cHZ21rr0vMfPwbnX9YALGHTX63u66GLCBQy1Vxb25z5ELm96O+9b4gKWGeFcqq5AnoXET347YQZZ/7YYWLRr9V+QyLiR5xWtcbkSd44DcIzfqRl1PdAghokjDH96qBYn/HTyqCcY9BRhwslR9rgOfTYHtLTNCsBwYNfUF1D5kLclJgIXmMEVXyvAv1YTwHr6YBxZU8N2ssUxNqwOmz5QdAmbLljDkbOWGUUhHzVBDu3imDpRARUC2K/aIaqlI+cXga3ZT6mZD+zYdGTkzKghctkNcF11Oad4QTFKsLl5lgKM1I5GuMMqm15C02BFjpuw/0eBXR8MzMHjNJccKhqba5d3gu+wPJ7fpntTz67AGkw2RSXVddwkWPGRmAcf+GJqpffEDIpJ9MCXrKxObxzPDFZmCCx0LrR9LobSR5UQGVCEQ7YDHaQFwAKK0rnyEqASLQ7TO4u5P9sMwkSwCAl5Y2OpXKggYrmcyA3/frBsMTsbd6WpDKoWnsQsNj/wIR61CFiMhb2bojf6LER8tFr7VCShC0MlnK8hv7V3+fpoaRO/xXZzpkR6brDEy8E2jW/v1ZdU6kVAvIr1D/gC8PBo6vxgiY547+LKMoffdzKt4rt94DE2MX7obVapRWJeLMSi8tra9+8z6SltmU/L1cDW5OvA+M2Rd933O5Ze4lkH9V9wxp+w4aIhPZzhApfDBTLsq9vUWLlpqhdl4fymdX7WwTdZZWvTXvC1sHFB3Gf83jh+8svT0kk8FMhkvP+7WiLfE06S36eeWkp7NHNSFwgHLtAjQE5/4CXWv0MSGfUYh58g7Okl//sXSCWVVFJJJZVUUkkllVRSSSWVVFJJJZVUUkkllVRSSSWVVFJJJZVUUkkllVRSSSWVVFJJJZVUUkkllVRSSSWVVP45+R+eY2Hbx9s9uAAAAABJRU5ErkJggg=="/>
          <p:cNvSpPr>
            <a:spLocks noChangeAspect="1" noChangeArrowheads="1"/>
          </p:cNvSpPr>
          <p:nvPr/>
        </p:nvSpPr>
        <p:spPr bwMode="auto">
          <a:xfrm>
            <a:off x="199438" y="-2117725"/>
            <a:ext cx="9313333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0" name="AutoShape 6" descr="data:image/png;base64,iVBORw0KGgoAAAANSUhEUgAAASwAAACoCAMAAABt9SM9AAABF1BMVEXx8fHGERYBWi7x8PHEAAC8AADy9vbx8e/HERXgpabv8fHGERjBAAAAWSrw9PIgY0Hp2NelvK/x7/EAUBzawcK4AADc5eDg7ecATRwAVSUATBcATh749/jGAAbn7usVYTrK1NA2aE61w7xvlYLFY2UATiO+0MjZkJDMeXyas6a8AAmxAADu4+HCP0EAQQC/Q0fqycrAJCbEVVrbsbO9NDVRf2gAVS6KrZvgubbUpabMiIno2ts5cVTNcHHM1M+qurG5GyTOj5O/Ojq+bW65EBO1PkDbt75+n5DMf33EOj7Pl5XoztLIa2jdmpy/KjC7TVPksbJXhm68cndjl35lh3UwcFAASQl/o5AAKgCsybpHcl6MopjBXFkdCLB/AAAZRUlEQVR4nO1ci1/a2LYO7GQnsxO2GIRCSNAqcnzEoqBWQFu1tjrasdN72s7tjP//33HX2g/kERDo3Knn3qzfOVPFnWTny3p86xEMI5VUUkkllVRSSSWVVFJJJZVUUkkllVRSSSWVVFJJJZVUUkkllVRSSSWVVFJJJZVUUkkllVRSSSWVVFJJJZVUUvmPEoIy958MMrJS/yfxz89RbJvZuGOqP/DxQ2LY+nci/8Nwgfyw9qKE8oKGckH4Yu3NmxchMYj9ov8n/LkvNSb+gcPVr4wYIS+9efOmxNVl8GN1diEGe3bYEcQF/qGla2ZLKAA9Q/xow0/c5pxTavh+b38l9sWK8OhbtVoolKun66HBmFH6Ug2CoHy0FhqlV9VCuVwuVE8bYenV5mZ1s4pS3liHXzZfrRtsqby5WT6ixKi9Xip/+xYUNhsEt7H2ajPYQLz5X6+qsGSzZrCfiEuiwIbgKdPSl2CVK71BqBhuFECiRnz3+8XWp72romUV97nYf3i9lM3mAKzct9chCxvlSqVQLuQqAQD0cjWXhd8qlVfrtSBbLVey2Wo1V9lYW83msqsNgxzhDxshf3NchnVwjmAdruvT62o2CwABbG+Xsrnc6p/PT7Fgn+BhatflSm6JM7k/BvD5NqUkf9J9uLeKnmlGkQNi7VNpkiF9mV0trcH9lUtGqZorfF5vbC9Vcsc1QtcLlT9KjaNK7uWLoLC99rlSXV47Ap15cVw5RYsLv5er2yEpZXOVpe3G2nIFwAJ9oohhsIyXp3SjUi6Fz0+xDJv5YWMJnmp2iRPpnmyD8njl9uEeYIqcjJvJwP9dEADLlsfQl5VVTsLPlWAZ/lPdoL4RlpayZUBhvVB4HRovNrPHL46PSyHc91r4enMjrAFYFO4/XC4UtkP6uVI5YuDyGNgmJ4w0gsq/NytH6AQJHBSUiGHY9tSt/7PC0CkZ4esgl0WwUK8IY5zmf2kdWICTk8mgQsl/4D8AlnzaEiwWvq4Eb2tVUCgICn64Xagc8XC9UH0d+jUAi7OaEW4UgjXDrnGjlgWw4P7DZVC4ENTxuGQgHqUSKDRDUEtLuWoJ7VCCxZ5XcIRNMsI3AoQqC2aIn9j73XsAKpMgABZXpqE06ygXNNaDyucQrRntcYmFQrPoH9UCqpu47zUDEajlECw0QwRruQxHMbT4EGMEQSjDa9A58RGC9RNxSRK8QcK/SKwkWDbJ75pgeW4iWMV9TS/oy9xqqfG5WnlJQZ+uQ7QYUtsEHQOwcktHq+XyaQ3YBtNgGSNgXVcAUsDl7du3y2/XibEegAlDpAC3RvjzBAvC4OdybgAsZuQtaXKJYOW1zwWwskFQKVTXwnGwspVKdnW7JqxoCljg34zSf38rFL6dhuD4KrUwPM2W3xBlhj8JlEmC/upa6ZUGi+WtTKJaSbCociMIViE43iiF9tuyNENG1qq5rxwcfOXfq7nNhvQ4A2BlB8H6q1pBUlW7hrB5ugyhMrf65cuXr7nCNejbcwQLjGS9j5UEy0CwJorWLFuaYakWGj6EsRy4LzDo8HUBADDAwW9vB3A2oh33GkFnCJr1lUN4o8vlwlu4MPg3DHyNAOwRXBhgHwQFjMnAWiRYKj94HsJIaTM7DBaa4dNgMUUdUJ8MdpytXocAy9pxLljzpYNfypXxM0NGQ+HpwtUKxD9f8IKGUTvOAeGAT9cRLHpUqfxx/cc1kN2g4UsHD1xjs/R84iEL/6zMC5ZgPkhKQZ1CoPkMFCrIljcaje3jHARAQ4IF6gbuDByZAAthswGBylGpVtreRK0Lt+Go0+VGAyLgdVhChoWyjcrph/+uVL83vheCZwQWMJ7sfGDFEiyR7mSXNjC79hk/CnKVQlDIBUeclF7Cn1Y3wGFns38axvIpZD9Lf3J0YMAsKuXsZhkUC6PwBh5VhnSo/Hod8pvVo5ofbizlsrmj5a+r2SwkmJAePB+waku53DxgObsKLIqJdPnbKSUEsjqDX0NkDILVbTDM0qugXA1OQVfKQZWHf70qVMvBqxpBSrX2FZcFXxvATX2ffpe/Qsq9/apaLgeQKr38BgdnX7/CnLFaLrx6HmABdwf+Xc7OpVkAljq6JIWpdCTka98bazwk/T+BHuHfjZpaiKuIQUuN742SdtthiL+uQZSoqUXqYHWQPu6nC4BFasfZBcEydNFO+XtZ7WNMVjCIqukRsYToH3ChQXx/YBe+qM0Yvk0M0i8EElk9FIf9g4hMEyAz24V5wbpSZmiwwUeO9RzxAdGlTn2TbDy9Y/bAsYN/lmAZCnNj6Dw/XQj/mlsYLBQFjyGqp4+3OvT3ETMCrsHsQQggkR8qLEignofxDQptBNm5wfJZUtGECbNO+EOCZpBhrXx+uCQIEqDK3GDdE/s/4u7+ZmGED7v3GcH62fv+KcKMUSucBaxD/+kz/1+U8LowP1h7/1/BOs0tANZYKw9+t7HFKBpnmFczw5haOBfhjyph2sHjP4nuEJdjccLHn7CMYbAJTR9xtNgG7EFfwOCidA4H2T9Sz6+Vs3ODFbX46E4JkCxic33zTHKupI3ZtkAT7oPE++3Ob7e3nfZ+DIcyyUITMcaT+XCf6gKcY43RToSV+Ew8tv4FfvsNL+DDE/EZYRN75LPI2qjLmgksOrpNG59inD/p3MLNn+R9eJh400k7A1QZpb1O/X7X8jwTxCvu3p91egABw9wxAQKhV3iBNlygIy/AkhYieeE+Y5zn4QJFyxTiWbuXZycx5Yj44nF8lL7PBladjhIjBnf/cG55pif2dtDqxFQY5rgQn9vtuuVhL8SR7SL4wbR26h8MyMATrQuA4fFt68Dy8PY9z7qvt2OaSPYMW1ygBRcYKIk7TmTufFwxOJvuHaaDNcqyZgLrjJLhS9Le1o6F/VfRWMSteVc3MR19iuIgRk/2LLwR1YdUZX4H8Gq2OUvkpzbNn4m7d+VBcAHr/DbmCUtBc3nnENbiKrkdDZhpfVqhfHE7DE8r8zt474ZqrIgciLgoms5QawNwM6/awnkNZjVwXp7/5O0ofMSN93siiMAnrO6zIY3ELNK/scyR1onreOcr8NDsodNDGkXv9ixH78YVj8R5vEAdFNK3F5oIIHxpFKsZwDI7useKJVKb95peQhPIdawbbNYO0Ay0gVvAdbgTMthvi6wOhzsecHZYQ8rfe2NdOdCaqHgrFveXogNnF8Vh+xt6ik6028amwAJYGUZpcwGwvBOqH43NfJq/Gn3qcpcZx9uCsMkfd0YM/8wa3L/jDN8M/OKd+ZwNeCOb0JXdaOSecSmamfUvOhDeQM143LIyg20p13UH+3k4qHGzmGIBWNgtnLPq4Fj5R2dh8/xVlNg0c2GL3i03BmyKxE00V1drCWw9GsYBDvI++YNcC1yc8IajmgVYuaC87YFnYds0vvRc53E7eP4oejw/DmpkzLrPF1Et0ijPr1nOVcylqwCl570rZ9DrmGo0wpW+u3hHB4o59p7Z9yEYBKyDvVareb9T1KrpIiZmUxc1bHTtdzuOuEdHnd9UVoZYwT+9gQfH4vsIPtcuyrTwAg/News8noq6iKRZX6hCFn4f46RPgxU1Q6XHNuHxYSQfGezDsw7rNzf1Q8vM6KdrtqjULOGmmyaiKPEyrfrvPckx/buLQyvqW49j1m1hiDbQSB6fR9KQHDymiRe4x8UKEfNM9NcgOiPbPTR1bMXFH9v6Aji3ITwl7hNCwxZNZsxPgDVGs6aD5WAU6mLEEmDZ5MHrK9VVNx9S4Nj2Xb3oaCdu3XGlVSx8Z4pwjqBExRu4ETlmAWGC+u2mpU3NdfEKTOYApAmaKiwLwutFLO7d3m95rsakmEc1YSIxeDA14G6004XFTBkA56R96fXV1/Fux2jNDGAtzw+W663oGERo19Pbs5o9CMo+MnDOO5ayBdfcUnYI7MdSM16w2eadzNYI3g5Ys81JZ2dHmgrgYq1QQToY3TKF88NjIOorek/praWWZswLDM2g4z699dQzgsUPeYoJmHymmEdS+7aobRF83R1LprR/J1h4qXNfX4jZN5byntaWz4kY8+KQnYUdebSbie6VGfo9xEIolmNt2Rx72JzJKC7yXpo/NF11L869LVTL9t95jgTL6oZ4WSIUjgAwCqyoiRkzkA2Wt/pRwOoa4tx6ykBk9nT/QD8OF46am8rPD5brmEBJNYFntC1ZDRiOns+DPdqM1k2licW8JFr0o+RXGO+63NAQqXlMYSvxnimwgmXeBXoV+B+93Y3EMbfcBrUlompA4LBmJG3W2YmJSCntVuRK2p6xOmDGZKjAgKPYvHcYCZ8JGm51xvLbvx0siEDFR+JAkJAfAghIqAbzFJt+UL4MSZnA425XR3BzK3HQA6DBaKEs5So2hPoS0Afw2tbFyL3Rtqm0qHgnwKIfijooe6iESfGO9s7VJtzo3P8HzNCs9+fkRYuWxXXLrPPhFgYE8StHKWKbItXndTVE6ETj1TB1MuC3O46jgmVXzUwTGrc8E8PX8PLYUthYJyKp4p80DhCBJ1B0m648IvoLTVzzN4LlYPR5vLgI8fTiPRrIgGaBY7EvNVgdKk6ndwm+lSdVIwjWmtBHS4UBX6dSKnBvW5/G1/s7fbBQ6fidpRPyYk/sLQEvwuiNcg9udEjnJFvzmyE4k4FUBOtDpMZ9e7gSBz4lfC/5l+OhZhkYNh1lhDS5GIoxkZFDTXGtNlP0xGYQOvzRkWVfs0/rhKPmnmlm4F2gm5hgY8y/0mH0cdbzR8BaVWCNZq5IG8wWEMWBa2Oaz1QHetCdEv9e770tMp5LpTHw3CfkGngaCBjK17nRR52t45zSsA8CV2/7mojATeN7NLv9C/iS0CYJMIgLT+QX8NS6PwxWrrB6zdEm8tZI6orZhbkXz8ZPWE+7lOI+6AWeTT5Q86OYbZso/oE216vJXRGMbPmionK7PXhefF8bgnlDp2zQ9pWvA3oyrx0OgYUpdXC6jkMwjIOTGbVA8LrvYz5LmgBmpjTEhbBGwLF2TOkpHPAwRnKdHQWowo2pkjgrP2ERukRgoKZIF93ogGBQvtAFNXyhYeLpiSA1riuZb28GhAZkBKzgtAFR3QdPa9PeqM+C7b8THOrp00JselDpbtQExTKQiCt9iZkxucMCYH3QjnpyuBKH70Vwz0CsTFHjpq1IWeGBP3kWAMAitGPJ9NSxPsxnh0NgVTaXRdJHsDVwsmW6Q2boeOdtyGcYmWpF6m4oWIWogzrmLSYutCmJgwPYTX25BHJnHTYn+xTwkrRtidQL2GobzY7eK7CiOlDmSTsUCUYeK2rIS73fFgYrVz0thYA8way2ZVmmLLK4Mnk2vftbLMo9WWMUqsd9UYvAJ19ETWLk/jFVnHY06BzVkSF6SFoqIwmLz5Xnic7FrBjQOnmYyA6mbtI+UBmk+a+FwQo2uHhljudvrjyz/5oOnDcyvat62+CczdKIxqdHP3qOqv5hHm0biqLC79M3CDCAQSmw3k82Q78liQKmQWJVr9gPvpjpTN3hrz8MVnBN8TVW3tvyPKHfjurSeFbz5iTmXBjgDBaIvdYLSxYKMpC4iepJrFsUXueJDTL6zpwGlki9wQUqXrNzKMvKAJbbB2t6BApb0Q+CFfwFMdDmftcyVWU8Mk2rePnut5WYU5xFRk8zi2oxDjRcGTAwS+RAAFZRg9WevkHW59gZ5zJ5KdCGbr/OXpQv89E7BEtk9CcT2ol9AdVV9HhBsMTLH4yv3Juoog7AdNDstu9i8Qqr7/cnBJ5SLfRP4YWlmnvYM0POapNHsDqJvb6+gFr2NWsMLJFRERZ2PYEMdkQu5BqO2ZSjNOsJK6StnR8Cq3LEMXXpWpD0R2h37Z6YqZivVA0sGyCFx66rpF5LldKJ8lnOkz4LOIvKuN3o08hSrBxj+fhMl7Jc8yNVVKZXVLwcnsZTPHBP1QAXAyt3XAO3HH8Czu5dfWyjPolq2pwFHxyz5Ubd0/VxbDzo+1S83InOpm4QCd6hLqLUR5digQtrEAr4jFdHxyCwAaco3TY8DX86FSQHqrKxGFhBI2Ssd2lGVrMTI1CM+MhV5m2BgDeJP3kiCmJHGrDSZ1A8Cz5tPuGzDFtmDpBadUcsFnkNzV9qqu6YdSJSefybrRGI6pxMzTEwEVMsYxGeVd0IQa/OTau1b8h6J/HDp/3TmIC/yd+bop+HdP9BZzUAAD2TjsgVDH6K2HRFZw7WKIOHbJmvXEV6OMJ6hwV/hQv9pLpDzoE9PRrSE/1uoLUyP1hghNyPD737FSoSkTDkpcbbeYe+bMwkTnYj0SnGxGsLS+OyuQLpDmZygt1aU8Mh0g5VanGtu6HGPGYx2PNw5HSIY3WFJ1fI0K4iE461P42TCtqh2ibz54blbLAdMrtl3djYHQp546+j1SDIztlWQ16BLRfdm7NuBzABjbizxC0C465ze3IeQJh9GGkdHMhawMBhQ2G3qHg7XKAzNOZAT/pl7K3JxXU4ve+fy3kU1/l1gRLNEofb3G1THwJgY2M1KOBczeq8PUjm8y1RYUIriaz2UEwCyn0fyVw/s5PnxsTkjfRv2jXPBockMP2zPyoLddzoCsctBl/SiPv1LGtyJo3ZVMdTeC9Sz6puh368ewfXZstfAz2tNS9YnMQPnqA+mEie7/MhPGCPOi/HbvCUU+uMG2sCg6M0sLsY+9lq8u3XvBg2GrgGMg7lt0d7GwMCoN/3q89384O1WSP8v+4oCdeXgsfBtnnBElFKWZrXxKrX0J8ZwzKEbBtad5P6CdizsRS5dO6HGACj+XNTuXbHa/n4HtXQ2z/8gw4MTrE3ESxbd2chEft1Oj0el3D520ZoxODa8R3JwdLyHOOEmP3uiyjlCm9yNm5l4G/ey7FIyMv3iG6sDopoWMTYqhJjI1jr129LoQ2eFCNJO12nuGXYZJTaiOq97LGaLSwDjfJ4TPAZyxczyu1ZT2WpYxIuv2qgbpLan8PvHKJmzUgd4BHzthhuENm3dREmKeVjxMZZDizdj5xftPJbppyNEQVWCRZWp/qxQ9hnJ6kczKiaDoBn5nWpnAsYvgAAbO/pQbfocIa63LCEy8dCGfnnanZRsGBZ1xKUEGtqxXZyCZzwptqnm7EgZRz3woTROg4ruNi+x5qhuhsbe2GyiQ9Xia5WqJ+wM0iDLiNH0pOMhRXHsUl9m/stOcaDkLcX6EhvYB2ZLge5hcEyyDtLtDNgn+Z5no8/U3Ez/LED4ljvbD76YBn3656eHIkuSZ+b4z16GZmZu+ZhPrmqAHTkgyW/tUPoFjdGXBLQQAgRauAJR/nnHznaXseHMv6y0+xgqS0IhwKuHYvIiXkSoTeqh4GWuHdHR7wW3T8UdBSfvCO+oEuT8/yhmVH1NfPBnxR5gMx9lCfAa3jN3rBLAr1dOTAzqtmIreL5p2jelrA/Mf6y02xg2b7N764iBYHjvcMd2MMMiyiODWYAtMBVBCKytnA+S3y9Er5ZwfNnRcn+RTzVlJaA1q/s6FE/dEbj3w9FbOHucVT5MNLjWU5U7MIFiJwRhvyb3tWF25NTcUBpyRM1wgRpYHUh/GusezgjWDhFo2N9pnhLqX4h5VEMrqwJcvXz/pcmwY0X6yexj1+Nx1mMM/7yY6E/Z1xNwGGGU+zPiO78PnZ28XIK073M/owAbsksnn2I8a0Uzv1ep2WZengLh+W478//9kANjwj/WBAswjVtAYWJblaSRZZXbYJzHxotDPKRt7P3cHZ21rr0vMfPwbnX9YALGHTX63u66GLCBQy1Vxb25z5ELm96O+9b4gKWGeFcqq5AnoXET347YQZZ/7YYWLRr9V+QyLiR5xWtcbkSd44DcIzfqRl1PdAghokjDH96qBYn/HTyqCcY9BRhwslR9rgOfTYHtLTNCsBwYNfUF1D5kLclJgIXmMEVXyvAv1YTwHr6YBxZU8N2ssUxNqwOmz5QdAmbLljDkbOWGUUhHzVBDu3imDpRARUC2K/aIaqlI+cXga3ZT6mZD+zYdGTkzKghctkNcF11Oad4QTFKsLl5lgKM1I5GuMMqm15C02BFjpuw/0eBXR8MzMHjNJccKhqba5d3gu+wPJ7fpntTz67AGkw2RSXVddwkWPGRmAcf+GJqpffEDIpJ9MCXrKxObxzPDFZmCCx0LrR9LobSR5UQGVCEQ7YDHaQFwAKK0rnyEqASLQ7TO4u5P9sMwkSwCAl5Y2OpXKggYrmcyA3/frBsMTsbd6WpDKoWnsQsNj/wIR61CFiMhb2bojf6LER8tFr7VCShC0MlnK8hv7V3+fpoaRO/xXZzpkR6brDEy8E2jW/v1ZdU6kVAvIr1D/gC8PBo6vxgiY547+LKMoffdzKt4rt94DE2MX7obVapRWJeLMSi8tra9+8z6SltmU/L1cDW5OvA+M2Rd933O5Ze4lkH9V9wxp+w4aIhPZzhApfDBTLsq9vUWLlpqhdl4fymdX7WwTdZZWvTXvC1sHFB3Gf83jh+8svT0kk8FMhkvP+7WiLfE06S36eeWkp7NHNSFwgHLtAjQE5/4CXWv0MSGfUYh58g7Okl//sXSCWVVFJJJZVUUkkllVRSSSWVVFJJJZVUUkkllVRSSSWVVFJJJZVUUkkllVRSSSWVVFJJJZVUUkkllVRSSSWVVP45+R+eY2Hbx9s9uAAAAABJRU5ErkJggg=="/>
          <p:cNvSpPr>
            <a:spLocks noChangeAspect="1" noChangeArrowheads="1"/>
          </p:cNvSpPr>
          <p:nvPr/>
        </p:nvSpPr>
        <p:spPr bwMode="auto">
          <a:xfrm>
            <a:off x="199438" y="-2117725"/>
            <a:ext cx="9313333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2" name="AutoShape 8" descr="data:image/png;base64,iVBORw0KGgoAAAANSUhEUgAAASwAAACoCAMAAABt9SM9AAABF1BMVEXx8fHGERYBWi7x8PHEAAC8AADy9vbx8e/HERXgpabv8fHGERjBAAAAWSrw9PIgY0Hp2NelvK/x7/EAUBzawcK4AADc5eDg7ecATRwAVSUATBcATh749/jGAAbn7usVYTrK1NA2aE61w7xvlYLFY2UATiO+0MjZkJDMeXyas6a8AAmxAADu4+HCP0EAQQC/Q0fqycrAJCbEVVrbsbO9NDVRf2gAVS6KrZvgubbUpabMiIno2ts5cVTNcHHM1M+qurG5GyTOj5O/Ojq+bW65EBO1PkDbt75+n5DMf33EOj7Pl5XoztLIa2jdmpy/KjC7TVPksbJXhm68cndjl35lh3UwcFAASQl/o5AAKgCsybpHcl6MopjBXFkdCLB/AAAZRUlEQVR4nO1ci1/a2LYO7GQnsxO2GIRCSNAqcnzEoqBWQFu1tjrasdN72s7tjP//33HX2g/kERDo3Knn3qzfOVPFnWTny3p86xEMI5VUUkkllVRSSSWVVFJJJZVUUkkllVRSSSWVVFJJJZVUUkkllVRSSSWVVFJJJZVUUkkllVRSSSWVVFJJJZVUUvmPEoIy958MMrJS/yfxz89RbJvZuGOqP/DxQ2LY+nci/8Nwgfyw9qKE8oKGckH4Yu3NmxchMYj9ov8n/LkvNSb+gcPVr4wYIS+9efOmxNVl8GN1diEGe3bYEcQF/qGla2ZLKAA9Q/xow0/c5pxTavh+b38l9sWK8OhbtVoolKun66HBmFH6Ug2CoHy0FhqlV9VCuVwuVE8bYenV5mZ1s4pS3liHXzZfrRtsqby5WT6ixKi9Xip/+xYUNhsEt7H2ajPYQLz5X6+qsGSzZrCfiEuiwIbgKdPSl2CVK71BqBhuFECiRnz3+8XWp72romUV97nYf3i9lM3mAKzct9chCxvlSqVQLuQqAQD0cjWXhd8qlVfrtSBbLVey2Wo1V9lYW83msqsNgxzhDxshf3NchnVwjmAdruvT62o2CwABbG+Xsrnc6p/PT7Fgn+BhatflSm6JM7k/BvD5NqUkf9J9uLeKnmlGkQNi7VNpkiF9mV0trcH9lUtGqZorfF5vbC9Vcsc1QtcLlT9KjaNK7uWLoLC99rlSXV47Ap15cVw5RYsLv5er2yEpZXOVpe3G2nIFwAJ9oohhsIyXp3SjUi6Fz0+xDJv5YWMJnmp2iRPpnmyD8njl9uEeYIqcjJvJwP9dEADLlsfQl5VVTsLPlWAZ/lPdoL4RlpayZUBhvVB4HRovNrPHL46PSyHc91r4enMjrAFYFO4/XC4UtkP6uVI5YuDyGNgmJ4w0gsq/NytH6AQJHBSUiGHY9tSt/7PC0CkZ4esgl0WwUK8IY5zmf2kdWICTk8mgQsl/4D8AlnzaEiwWvq4Eb2tVUCgICn64Xagc8XC9UH0d+jUAi7OaEW4UgjXDrnGjlgWw4P7DZVC4ENTxuGQgHqUSKDRDUEtLuWoJ7VCCxZ5XcIRNMsI3AoQqC2aIn9j73XsAKpMgABZXpqE06ygXNNaDyucQrRntcYmFQrPoH9UCqpu47zUDEajlECw0QwRruQxHMbT4EGMEQSjDa9A58RGC9RNxSRK8QcK/SKwkWDbJ75pgeW4iWMV9TS/oy9xqqfG5WnlJQZ+uQ7QYUtsEHQOwcktHq+XyaQ3YBtNgGSNgXVcAUsDl7du3y2/XibEegAlDpAC3RvjzBAvC4OdybgAsZuQtaXKJYOW1zwWwskFQKVTXwnGwspVKdnW7JqxoCljg34zSf38rFL6dhuD4KrUwPM2W3xBlhj8JlEmC/upa6ZUGi+WtTKJaSbCociMIViE43iiF9tuyNENG1qq5rxwcfOXfq7nNhvQ4A2BlB8H6q1pBUlW7hrB5ugyhMrf65cuXr7nCNejbcwQLjGS9j5UEy0CwJorWLFuaYakWGj6EsRy4LzDo8HUBADDAwW9vB3A2oh33GkFnCJr1lUN4o8vlwlu4MPg3DHyNAOwRXBhgHwQFjMnAWiRYKj94HsJIaTM7DBaa4dNgMUUdUJ8MdpytXocAy9pxLljzpYNfypXxM0NGQ+HpwtUKxD9f8IKGUTvOAeGAT9cRLHpUqfxx/cc1kN2g4UsHD1xjs/R84iEL/6zMC5ZgPkhKQZ1CoPkMFCrIljcaje3jHARAQ4IF6gbuDByZAAthswGBylGpVtreRK0Lt+Go0+VGAyLgdVhChoWyjcrph/+uVL83vheCZwQWMJ7sfGDFEiyR7mSXNjC79hk/CnKVQlDIBUeclF7Cn1Y3wGFns38axvIpZD9Lf3J0YMAsKuXsZhkUC6PwBh5VhnSo/Hod8pvVo5ofbizlsrmj5a+r2SwkmJAePB+waku53DxgObsKLIqJdPnbKSUEsjqDX0NkDILVbTDM0qugXA1OQVfKQZWHf70qVMvBqxpBSrX2FZcFXxvATX2ffpe/Qsq9/apaLgeQKr38BgdnX7/CnLFaLrx6HmABdwf+Xc7OpVkAljq6JIWpdCTka98bazwk/T+BHuHfjZpaiKuIQUuN742SdtthiL+uQZSoqUXqYHWQPu6nC4BFasfZBcEydNFO+XtZ7WNMVjCIqukRsYToH3ChQXx/YBe+qM0Yvk0M0i8EElk9FIf9g4hMEyAz24V5wbpSZmiwwUeO9RzxAdGlTn2TbDy9Y/bAsYN/lmAZCnNj6Dw/XQj/mlsYLBQFjyGqp4+3OvT3ETMCrsHsQQggkR8qLEignofxDQptBNm5wfJZUtGECbNO+EOCZpBhrXx+uCQIEqDK3GDdE/s/4u7+ZmGED7v3GcH62fv+KcKMUSucBaxD/+kz/1+U8LowP1h7/1/BOs0tANZYKw9+t7HFKBpnmFczw5haOBfhjyph2sHjP4nuEJdjccLHn7CMYbAJTR9xtNgG7EFfwOCidA4H2T9Sz6+Vs3ODFbX46E4JkCxic33zTHKupI3ZtkAT7oPE++3Ob7e3nfZ+DIcyyUITMcaT+XCf6gKcY43RToSV+Ew8tv4FfvsNL+DDE/EZYRN75LPI2qjLmgksOrpNG59inD/p3MLNn+R9eJh400k7A1QZpb1O/X7X8jwTxCvu3p91egABw9wxAQKhV3iBNlygIy/AkhYieeE+Y5zn4QJFyxTiWbuXZycx5Yj44nF8lL7PBladjhIjBnf/cG55pif2dtDqxFQY5rgQn9vtuuVhL8SR7SL4wbR26h8MyMATrQuA4fFt68Dy8PY9z7qvt2OaSPYMW1ygBRcYKIk7TmTufFwxOJvuHaaDNcqyZgLrjJLhS9Le1o6F/VfRWMSteVc3MR19iuIgRk/2LLwR1YdUZX4H8Gq2OUvkpzbNn4m7d+VBcAHr/DbmCUtBc3nnENbiKrkdDZhpfVqhfHE7DE8r8zt474ZqrIgciLgoms5QawNwM6/awnkNZjVwXp7/5O0ofMSN93siiMAnrO6zIY3ELNK/scyR1onreOcr8NDsodNDGkXv9ixH78YVj8R5vEAdFNK3F5oIIHxpFKsZwDI7useKJVKb95peQhPIdawbbNYO0Ay0gVvAdbgTMthvi6wOhzsecHZYQ8rfe2NdOdCaqHgrFveXogNnF8Vh+xt6ik6028amwAJYGUZpcwGwvBOqH43NfJq/Gn3qcpcZx9uCsMkfd0YM/8wa3L/jDN8M/OKd+ZwNeCOb0JXdaOSecSmamfUvOhDeQM143LIyg20p13UH+3k4qHGzmGIBWNgtnLPq4Fj5R2dh8/xVlNg0c2GL3i03BmyKxE00V1drCWw9GsYBDvI++YNcC1yc8IajmgVYuaC87YFnYds0vvRc53E7eP4oejw/DmpkzLrPF1Et0ijPr1nOVcylqwCl570rZ9DrmGo0wpW+u3hHB4o59p7Z9yEYBKyDvVareb9T1KrpIiZmUxc1bHTtdzuOuEdHnd9UVoZYwT+9gQfH4vsIPtcuyrTwAg/News8noq6iKRZX6hCFn4f46RPgxU1Q6XHNuHxYSQfGezDsw7rNzf1Q8vM6KdrtqjULOGmmyaiKPEyrfrvPckx/buLQyvqW49j1m1hiDbQSB6fR9KQHDymiRe4x8UKEfNM9NcgOiPbPTR1bMXFH9v6Aji3ITwl7hNCwxZNZsxPgDVGs6aD5WAU6mLEEmDZ5MHrK9VVNx9S4Nj2Xb3oaCdu3XGlVSx8Z4pwjqBExRu4ETlmAWGC+u2mpU3NdfEKTOYApAmaKiwLwutFLO7d3m95rsakmEc1YSIxeDA14G6004XFTBkA56R96fXV1/Fux2jNDGAtzw+W663oGERo19Pbs5o9CMo+MnDOO5ayBdfcUnYI7MdSM16w2eadzNYI3g5Ys81JZ2dHmgrgYq1QQToY3TKF88NjIOorek/praWWZswLDM2g4z699dQzgsUPeYoJmHymmEdS+7aobRF83R1LprR/J1h4qXNfX4jZN5byntaWz4kY8+KQnYUdebSbie6VGfo9xEIolmNt2Rx72JzJKC7yXpo/NF11L869LVTL9t95jgTL6oZ4WSIUjgAwCqyoiRkzkA2Wt/pRwOoa4tx6ykBk9nT/QD8OF46am8rPD5brmEBJNYFntC1ZDRiOns+DPdqM1k2licW8JFr0o+RXGO+63NAQqXlMYSvxnimwgmXeBXoV+B+93Y3EMbfcBrUlompA4LBmJG3W2YmJSCntVuRK2p6xOmDGZKjAgKPYvHcYCZ8JGm51xvLbvx0siEDFR+JAkJAfAghIqAbzFJt+UL4MSZnA425XR3BzK3HQA6DBaKEs5So2hPoS0Afw2tbFyL3Rtqm0qHgnwKIfijooe6iESfGO9s7VJtzo3P8HzNCs9+fkRYuWxXXLrPPhFgYE8StHKWKbItXndTVE6ETj1TB1MuC3O46jgmVXzUwTGrc8E8PX8PLYUthYJyKp4p80DhCBJ1B0m648IvoLTVzzN4LlYPR5vLgI8fTiPRrIgGaBY7EvNVgdKk6ndwm+lSdVIwjWmtBHS4UBX6dSKnBvW5/G1/s7fbBQ6fidpRPyYk/sLQEvwuiNcg9udEjnJFvzmyE4k4FUBOtDpMZ9e7gSBz4lfC/5l+OhZhkYNh1lhDS5GIoxkZFDTXGtNlP0xGYQOvzRkWVfs0/rhKPmnmlm4F2gm5hgY8y/0mH0cdbzR8BaVWCNZq5IG8wWEMWBa2Oaz1QHetCdEv9e770tMp5LpTHw3CfkGngaCBjK17nRR52t45zSsA8CV2/7mojATeN7NLv9C/iS0CYJMIgLT+QX8NS6PwxWrrB6zdEm8tZI6orZhbkXz8ZPWE+7lOI+6AWeTT5Q86OYbZso/oE216vJXRGMbPmionK7PXhefF8bgnlDp2zQ9pWvA3oyrx0OgYUpdXC6jkMwjIOTGbVA8LrvYz5LmgBmpjTEhbBGwLF2TOkpHPAwRnKdHQWowo2pkjgrP2ERukRgoKZIF93ogGBQvtAFNXyhYeLpiSA1riuZb28GhAZkBKzgtAFR3QdPa9PeqM+C7b8THOrp00JselDpbtQExTKQiCt9iZkxucMCYH3QjnpyuBKH70Vwz0CsTFHjpq1IWeGBP3kWAMAitGPJ9NSxPsxnh0NgVTaXRdJHsDVwsmW6Q2boeOdtyGcYmWpF6m4oWIWogzrmLSYutCmJgwPYTX25BHJnHTYn+xTwkrRtidQL2GobzY7eK7CiOlDmSTsUCUYeK2rIS73fFgYrVz0thYA8way2ZVmmLLK4Mnk2vftbLMo9WWMUqsd9UYvAJ19ETWLk/jFVnHY06BzVkSF6SFoqIwmLz5Xnic7FrBjQOnmYyA6mbtI+UBmk+a+FwQo2uHhljudvrjyz/5oOnDcyvat62+CczdKIxqdHP3qOqv5hHm0biqLC79M3CDCAQSmw3k82Q78liQKmQWJVr9gPvpjpTN3hrz8MVnBN8TVW3tvyPKHfjurSeFbz5iTmXBjgDBaIvdYLSxYKMpC4iepJrFsUXueJDTL6zpwGlki9wQUqXrNzKMvKAJbbB2t6BApb0Q+CFfwFMdDmftcyVWU8Mk2rePnut5WYU5xFRk8zi2oxDjRcGTAwS+RAAFZRg9WevkHW59gZ5zJ5KdCGbr/OXpQv89E7BEtk9CcT2ol9AdVV9HhBsMTLH4yv3Juoog7AdNDstu9i8Qqr7/cnBJ5SLfRP4YWlmnvYM0POapNHsDqJvb6+gFr2NWsMLJFRERZ2PYEMdkQu5BqO2ZSjNOsJK6StnR8Cq3LEMXXpWpD0R2h37Z6YqZivVA0sGyCFx66rpF5LldKJ8lnOkz4LOIvKuN3o08hSrBxj+fhMl7Jc8yNVVKZXVLwcnsZTPHBP1QAXAyt3XAO3HH8Czu5dfWyjPolq2pwFHxyz5Ubd0/VxbDzo+1S83InOpm4QCd6hLqLUR5digQtrEAr4jFdHxyCwAaco3TY8DX86FSQHqrKxGFhBI2Ssd2lGVrMTI1CM+MhV5m2BgDeJP3kiCmJHGrDSZ1A8Cz5tPuGzDFtmDpBadUcsFnkNzV9qqu6YdSJSefybrRGI6pxMzTEwEVMsYxGeVd0IQa/OTau1b8h6J/HDp/3TmIC/yd+bop+HdP9BZzUAAD2TjsgVDH6K2HRFZw7WKIOHbJmvXEV6OMJ6hwV/hQv9pLpDzoE9PRrSE/1uoLUyP1hghNyPD737FSoSkTDkpcbbeYe+bMwkTnYj0SnGxGsLS+OyuQLpDmZygt1aU8Mh0g5VanGtu6HGPGYx2PNw5HSIY3WFJ1fI0K4iE461P42TCtqh2ibz54blbLAdMrtl3djYHQp546+j1SDIztlWQ16BLRfdm7NuBzABjbizxC0C465ze3IeQJh9GGkdHMhawMBhQ2G3qHg7XKAzNOZAT/pl7K3JxXU4ve+fy3kU1/l1gRLNEofb3G1THwJgY2M1KOBczeq8PUjm8y1RYUIriaz2UEwCyn0fyVw/s5PnxsTkjfRv2jXPBockMP2zPyoLddzoCsctBl/SiPv1LGtyJo3ZVMdTeC9Sz6puh368ewfXZstfAz2tNS9YnMQPnqA+mEie7/MhPGCPOi/HbvCUU+uMG2sCg6M0sLsY+9lq8u3XvBg2GrgGMg7lt0d7GwMCoN/3q89384O1WSP8v+4oCdeXgsfBtnnBElFKWZrXxKrX0J8ZwzKEbBtad5P6CdizsRS5dO6HGACj+XNTuXbHa/n4HtXQ2z/8gw4MTrE3ESxbd2chEft1Oj0el3D520ZoxODa8R3JwdLyHOOEmP3uiyjlCm9yNm5l4G/ey7FIyMv3iG6sDopoWMTYqhJjI1jr129LoQ2eFCNJO12nuGXYZJTaiOq97LGaLSwDjfJ4TPAZyxczyu1ZT2WpYxIuv2qgbpLan8PvHKJmzUgd4BHzthhuENm3dREmKeVjxMZZDizdj5xftPJbppyNEQVWCRZWp/qxQ9hnJ6kczKiaDoBn5nWpnAsYvgAAbO/pQbfocIa63LCEy8dCGfnnanZRsGBZ1xKUEGtqxXZyCZzwptqnm7EgZRz3woTROg4ruNi+x5qhuhsbe2GyiQ9Xia5WqJ+wM0iDLiNH0pOMhRXHsUl9m/stOcaDkLcX6EhvYB2ZLge5hcEyyDtLtDNgn+Z5no8/U3Ez/LED4ljvbD76YBn3656eHIkuSZ+b4z16GZmZu+ZhPrmqAHTkgyW/tUPoFjdGXBLQQAgRauAJR/nnHznaXseHMv6y0+xgqS0IhwKuHYvIiXkSoTeqh4GWuHdHR7wW3T8UdBSfvCO+oEuT8/yhmVH1NfPBnxR5gMx9lCfAa3jN3rBLAr1dOTAzqtmIreL5p2jelrA/Mf6y02xg2b7N764iBYHjvcMd2MMMiyiODWYAtMBVBCKytnA+S3y9Er5ZwfNnRcn+RTzVlJaA1q/s6FE/dEbj3w9FbOHucVT5MNLjWU5U7MIFiJwRhvyb3tWF25NTcUBpyRM1wgRpYHUh/GusezgjWDhFo2N9pnhLqX4h5VEMrqwJcvXz/pcmwY0X6yexj1+Nx1mMM/7yY6E/Z1xNwGGGU+zPiO78PnZ28XIK073M/owAbsksnn2I8a0Uzv1ep2WZengLh+W478//9kANjwj/WBAswjVtAYWJblaSRZZXbYJzHxotDPKRt7P3cHZ21rr0vMfPwbnX9YALGHTX63u66GLCBQy1Vxb25z5ELm96O+9b4gKWGeFcqq5AnoXET347YQZZ/7YYWLRr9V+QyLiR5xWtcbkSd44DcIzfqRl1PdAghokjDH96qBYn/HTyqCcY9BRhwslR9rgOfTYHtLTNCsBwYNfUF1D5kLclJgIXmMEVXyvAv1YTwHr6YBxZU8N2ssUxNqwOmz5QdAmbLljDkbOWGUUhHzVBDu3imDpRARUC2K/aIaqlI+cXga3ZT6mZD+zYdGTkzKghctkNcF11Oad4QTFKsLl5lgKM1I5GuMMqm15C02BFjpuw/0eBXR8MzMHjNJccKhqba5d3gu+wPJ7fpntTz67AGkw2RSXVddwkWPGRmAcf+GJqpffEDIpJ9MCXrKxObxzPDFZmCCx0LrR9LobSR5UQGVCEQ7YDHaQFwAKK0rnyEqASLQ7TO4u5P9sMwkSwCAl5Y2OpXKggYrmcyA3/frBsMTsbd6WpDKoWnsQsNj/wIR61CFiMhb2bojf6LER8tFr7VCShC0MlnK8hv7V3+fpoaRO/xXZzpkR6brDEy8E2jW/v1ZdU6kVAvIr1D/gC8PBo6vxgiY547+LKMoffdzKt4rt94DE2MX7obVapRWJeLMSi8tra9+8z6SltmU/L1cDW5OvA+M2Rd933O5Ze4lkH9V9wxp+w4aIhPZzhApfDBTLsq9vUWLlpqhdl4fymdX7WwTdZZWvTXvC1sHFB3Gf83jh+8svT0kk8FMhkvP+7WiLfE06S36eeWkp7NHNSFwgHLtAjQE5/4CXWv0MSGfUYh58g7Okl//sXSCWVVFJJJZVUUkkllVRSSSWVVFJJJZVUUkkllVRSSSWVVFJJJZVUUkkllVRSSSWVVFJJJZVUUkkllVRSSSWVVP45+R+eY2Hbx9s9uAAAAABJRU5ErkJggg=="/>
          <p:cNvSpPr>
            <a:spLocks noChangeAspect="1" noChangeArrowheads="1"/>
          </p:cNvSpPr>
          <p:nvPr/>
        </p:nvSpPr>
        <p:spPr bwMode="auto">
          <a:xfrm>
            <a:off x="199438" y="-2117725"/>
            <a:ext cx="9313333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4" name="AutoShape 10" descr="data:image/png;base64,iVBORw0KGgoAAAANSUhEUgAAASwAAACoCAMAAABt9SM9AAABF1BMVEXx8fHGERYBWi7x8PHEAAC8AADy9vbx8e/HERXgpabv8fHGERjBAAAAWSrw9PIgY0Hp2NelvK/x7/EAUBzawcK4AADc5eDg7ecATRwAVSUATBcATh749/jGAAbn7usVYTrK1NA2aE61w7xvlYLFY2UATiO+0MjZkJDMeXyas6a8AAmxAADu4+HCP0EAQQC/Q0fqycrAJCbEVVrbsbO9NDVRf2gAVS6KrZvgubbUpabMiIno2ts5cVTNcHHM1M+qurG5GyTOj5O/Ojq+bW65EBO1PkDbt75+n5DMf33EOj7Pl5XoztLIa2jdmpy/KjC7TVPksbJXhm68cndjl35lh3UwcFAASQl/o5AAKgCsybpHcl6MopjBXFkdCLB/AAAZRUlEQVR4nO1ci1/a2LYO7GQnsxO2GIRCSNAqcnzEoqBWQFu1tjrasdN72s7tjP//33HX2g/kERDo3Knn3qzfOVPFnWTny3p86xEMI5VUUkkllVRSSSWVVFJJJZVUUkkllVRSSSWVVFJJJZVUUkkllVRSSSWVVFJJJZVUUkkllVRSSSWVVFJJJZVUUvmPEoIy958MMrJS/yfxz89RbJvZuGOqP/DxQ2LY+nci/8Nwgfyw9qKE8oKGckH4Yu3NmxchMYj9ov8n/LkvNSb+gcPVr4wYIS+9efOmxNVl8GN1diEGe3bYEcQF/qGla2ZLKAA9Q/xow0/c5pxTavh+b38l9sWK8OhbtVoolKun66HBmFH6Ug2CoHy0FhqlV9VCuVwuVE8bYenV5mZ1s4pS3liHXzZfrRtsqby5WT6ixKi9Xip/+xYUNhsEt7H2ajPYQLz5X6+qsGSzZrCfiEuiwIbgKdPSl2CVK71BqBhuFECiRnz3+8XWp72romUV97nYf3i9lM3mAKzct9chCxvlSqVQLuQqAQD0cjWXhd8qlVfrtSBbLVey2Wo1V9lYW83msqsNgxzhDxshf3NchnVwjmAdruvT62o2CwABbG+Xsrnc6p/PT7Fgn+BhatflSm6JM7k/BvD5NqUkf9J9uLeKnmlGkQNi7VNpkiF9mV0trcH9lUtGqZorfF5vbC9Vcsc1QtcLlT9KjaNK7uWLoLC99rlSXV47Ap15cVw5RYsLv5er2yEpZXOVpe3G2nIFwAJ9oohhsIyXp3SjUi6Fz0+xDJv5YWMJnmp2iRPpnmyD8njl9uEeYIqcjJvJwP9dEADLlsfQl5VVTsLPlWAZ/lPdoL4RlpayZUBhvVB4HRovNrPHL46PSyHc91r4enMjrAFYFO4/XC4UtkP6uVI5YuDyGNgmJ4w0gsq/NytH6AQJHBSUiGHY9tSt/7PC0CkZ4esgl0WwUK8IY5zmf2kdWICTk8mgQsl/4D8AlnzaEiwWvq4Eb2tVUCgICn64Xagc8XC9UH0d+jUAi7OaEW4UgjXDrnGjlgWw4P7DZVC4ENTxuGQgHqUSKDRDUEtLuWoJ7VCCxZ5XcIRNMsI3AoQqC2aIn9j73XsAKpMgABZXpqE06ygXNNaDyucQrRntcYmFQrPoH9UCqpu47zUDEajlECw0QwRruQxHMbT4EGMEQSjDa9A58RGC9RNxSRK8QcK/SKwkWDbJ75pgeW4iWMV9TS/oy9xqqfG5WnlJQZ+uQ7QYUtsEHQOwcktHq+XyaQ3YBtNgGSNgXVcAUsDl7du3y2/XibEegAlDpAC3RvjzBAvC4OdybgAsZuQtaXKJYOW1zwWwskFQKVTXwnGwspVKdnW7JqxoCljg34zSf38rFL6dhuD4KrUwPM2W3xBlhj8JlEmC/upa6ZUGi+WtTKJaSbCociMIViE43iiF9tuyNENG1qq5rxwcfOXfq7nNhvQ4A2BlB8H6q1pBUlW7hrB5ugyhMrf65cuXr7nCNejbcwQLjGS9j5UEy0CwJorWLFuaYakWGj6EsRy4LzDo8HUBADDAwW9vB3A2oh33GkFnCJr1lUN4o8vlwlu4MPg3DHyNAOwRXBhgHwQFjMnAWiRYKj94HsJIaTM7DBaa4dNgMUUdUJ8MdpytXocAy9pxLljzpYNfypXxM0NGQ+HpwtUKxD9f8IKGUTvOAeGAT9cRLHpUqfxx/cc1kN2g4UsHD1xjs/R84iEL/6zMC5ZgPkhKQZ1CoPkMFCrIljcaje3jHARAQ4IF6gbuDByZAAthswGBylGpVtreRK0Lt+Go0+VGAyLgdVhChoWyjcrph/+uVL83vheCZwQWMJ7sfGDFEiyR7mSXNjC79hk/CnKVQlDIBUeclF7Cn1Y3wGFns38axvIpZD9Lf3J0YMAsKuXsZhkUC6PwBh5VhnSo/Hod8pvVo5ofbizlsrmj5a+r2SwkmJAePB+waku53DxgObsKLIqJdPnbKSUEsjqDX0NkDILVbTDM0qugXA1OQVfKQZWHf70qVMvBqxpBSrX2FZcFXxvATX2ffpe/Qsq9/apaLgeQKr38BgdnX7/CnLFaLrx6HmABdwf+Xc7OpVkAljq6JIWpdCTka98bazwk/T+BHuHfjZpaiKuIQUuN742SdtthiL+uQZSoqUXqYHWQPu6nC4BFasfZBcEydNFO+XtZ7WNMVjCIqukRsYToH3ChQXx/YBe+qM0Yvk0M0i8EElk9FIf9g4hMEyAz24V5wbpSZmiwwUeO9RzxAdGlTn2TbDy9Y/bAsYN/lmAZCnNj6Dw/XQj/mlsYLBQFjyGqp4+3OvT3ETMCrsHsQQggkR8qLEignofxDQptBNm5wfJZUtGECbNO+EOCZpBhrXx+uCQIEqDK3GDdE/s/4u7+ZmGED7v3GcH62fv+KcKMUSucBaxD/+kz/1+U8LowP1h7/1/BOs0tANZYKw9+t7HFKBpnmFczw5haOBfhjyph2sHjP4nuEJdjccLHn7CMYbAJTR9xtNgG7EFfwOCidA4H2T9Sz6+Vs3ODFbX46E4JkCxic33zTHKupI3ZtkAT7oPE++3Ob7e3nfZ+DIcyyUITMcaT+XCf6gKcY43RToSV+Ew8tv4FfvsNL+DDE/EZYRN75LPI2qjLmgksOrpNG59inD/p3MLNn+R9eJh400k7A1QZpb1O/X7X8jwTxCvu3p91egABw9wxAQKhV3iBNlygIy/AkhYieeE+Y5zn4QJFyxTiWbuXZycx5Yj44nF8lL7PBladjhIjBnf/cG55pif2dtDqxFQY5rgQn9vtuuVhL8SR7SL4wbR26h8MyMATrQuA4fFt68Dy8PY9z7qvt2OaSPYMW1ygBRcYKIk7TmTufFwxOJvuHaaDNcqyZgLrjJLhS9Le1o6F/VfRWMSteVc3MR19iuIgRk/2LLwR1YdUZX4H8Gq2OUvkpzbNn4m7d+VBcAHr/DbmCUtBc3nnENbiKrkdDZhpfVqhfHE7DE8r8zt474ZqrIgciLgoms5QawNwM6/awnkNZjVwXp7/5O0ofMSN93siiMAnrO6zIY3ELNK/scyR1onreOcr8NDsodNDGkXv9ixH78YVj8R5vEAdFNK3F5oIIHxpFKsZwDI7useKJVKb95peQhPIdawbbNYO0Ay0gVvAdbgTMthvi6wOhzsecHZYQ8rfe2NdOdCaqHgrFveXogNnF8Vh+xt6ik6028amwAJYGUZpcwGwvBOqH43NfJq/Gn3qcpcZx9uCsMkfd0YM/8wa3L/jDN8M/OKd+ZwNeCOb0JXdaOSecSmamfUvOhDeQM143LIyg20p13UH+3k4qHGzmGIBWNgtnLPq4Fj5R2dh8/xVlNg0c2GL3i03BmyKxE00V1drCWw9GsYBDvI++YNcC1yc8IajmgVYuaC87YFnYds0vvRc53E7eP4oejw/DmpkzLrPF1Et0ijPr1nOVcylqwCl570rZ9DrmGo0wpW+u3hHB4o59p7Z9yEYBKyDvVareb9T1KrpIiZmUxc1bHTtdzuOuEdHnd9UVoZYwT+9gQfH4vsIPtcuyrTwAg/News8noq6iKRZX6hCFn4f46RPgxU1Q6XHNuHxYSQfGezDsw7rNzf1Q8vM6KdrtqjULOGmmyaiKPEyrfrvPckx/buLQyvqW49j1m1hiDbQSB6fR9KQHDymiRe4x8UKEfNM9NcgOiPbPTR1bMXFH9v6Aji3ITwl7hNCwxZNZsxPgDVGs6aD5WAU6mLEEmDZ5MHrK9VVNx9S4Nj2Xb3oaCdu3XGlVSx8Z4pwjqBExRu4ETlmAWGC+u2mpU3NdfEKTOYApAmaKiwLwutFLO7d3m95rsakmEc1YSIxeDA14G6004XFTBkA56R96fXV1/Fux2jNDGAtzw+W663oGERo19Pbs5o9CMo+MnDOO5ayBdfcUnYI7MdSM16w2eadzNYI3g5Ys81JZ2dHmgrgYq1QQToY3TKF88NjIOorek/praWWZswLDM2g4z699dQzgsUPeYoJmHymmEdS+7aobRF83R1LprR/J1h4qXNfX4jZN5byntaWz4kY8+KQnYUdebSbie6VGfo9xEIolmNt2Rx72JzJKC7yXpo/NF11L869LVTL9t95jgTL6oZ4WSIUjgAwCqyoiRkzkA2Wt/pRwOoa4tx6ykBk9nT/QD8OF46am8rPD5brmEBJNYFntC1ZDRiOns+DPdqM1k2licW8JFr0o+RXGO+63NAQqXlMYSvxnimwgmXeBXoV+B+93Y3EMbfcBrUlompA4LBmJG3W2YmJSCntVuRK2p6xOmDGZKjAgKPYvHcYCZ8JGm51xvLbvx0siEDFR+JAkJAfAghIqAbzFJt+UL4MSZnA425XR3BzK3HQA6DBaKEs5So2hPoS0Afw2tbFyL3Rtqm0qHgnwKIfijooe6iESfGO9s7VJtzo3P8HzNCs9+fkRYuWxXXLrPPhFgYE8StHKWKbItXndTVE6ETj1TB1MuC3O46jgmVXzUwTGrc8E8PX8PLYUthYJyKp4p80DhCBJ1B0m648IvoLTVzzN4LlYPR5vLgI8fTiPRrIgGaBY7EvNVgdKk6ndwm+lSdVIwjWmtBHS4UBX6dSKnBvW5/G1/s7fbBQ6fidpRPyYk/sLQEvwuiNcg9udEjnJFvzmyE4k4FUBOtDpMZ9e7gSBz4lfC/5l+OhZhkYNh1lhDS5GIoxkZFDTXGtNlP0xGYQOvzRkWVfs0/rhKPmnmlm4F2gm5hgY8y/0mH0cdbzR8BaVWCNZq5IG8wWEMWBa2Oaz1QHetCdEv9e770tMp5LpTHw3CfkGngaCBjK17nRR52t45zSsA8CV2/7mojATeN7NLv9C/iS0CYJMIgLT+QX8NS6PwxWrrB6zdEm8tZI6orZhbkXz8ZPWE+7lOI+6AWeTT5Q86OYbZso/oE216vJXRGMbPmionK7PXhefF8bgnlDp2zQ9pWvA3oyrx0OgYUpdXC6jkMwjIOTGbVA8LrvYz5LmgBmpjTEhbBGwLF2TOkpHPAwRnKdHQWowo2pkjgrP2ERukRgoKZIF93ogGBQvtAFNXyhYeLpiSA1riuZb28GhAZkBKzgtAFR3QdPa9PeqM+C7b8THOrp00JselDpbtQExTKQiCt9iZkxucMCYH3QjnpyuBKH70Vwz0CsTFHjpq1IWeGBP3kWAMAitGPJ9NSxPsxnh0NgVTaXRdJHsDVwsmW6Q2boeOdtyGcYmWpF6m4oWIWogzrmLSYutCmJgwPYTX25BHJnHTYn+xTwkrRtidQL2GobzY7eK7CiOlDmSTsUCUYeK2rIS73fFgYrVz0thYA8way2ZVmmLLK4Mnk2vftbLMo9WWMUqsd9UYvAJ19ETWLk/jFVnHY06BzVkSF6SFoqIwmLz5Xnic7FrBjQOnmYyA6mbtI+UBmk+a+FwQo2uHhljudvrjyz/5oOnDcyvat62+CczdKIxqdHP3qOqv5hHm0biqLC79M3CDCAQSmw3k82Q78liQKmQWJVr9gPvpjpTN3hrz8MVnBN8TVW3tvyPKHfjurSeFbz5iTmXBjgDBaIvdYLSxYKMpC4iepJrFsUXueJDTL6zpwGlki9wQUqXrNzKMvKAJbbB2t6BApb0Q+CFfwFMdDmftcyVWU8Mk2rePnut5WYU5xFRk8zi2oxDjRcGTAwS+RAAFZRg9WevkHW59gZ5zJ5KdCGbr/OXpQv89E7BEtk9CcT2ol9AdVV9HhBsMTLH4yv3Juoog7AdNDstu9i8Qqr7/cnBJ5SLfRP4YWlmnvYM0POapNHsDqJvb6+gFr2NWsMLJFRERZ2PYEMdkQu5BqO2ZSjNOsJK6StnR8Cq3LEMXXpWpD0R2h37Z6YqZivVA0sGyCFx66rpF5LldKJ8lnOkz4LOIvKuN3o08hSrBxj+fhMl7Jc8yNVVKZXVLwcnsZTPHBP1QAXAyt3XAO3HH8Czu5dfWyjPolq2pwFHxyz5Ubd0/VxbDzo+1S83InOpm4QCd6hLqLUR5digQtrEAr4jFdHxyCwAaco3TY8DX86FSQHqrKxGFhBI2Ssd2lGVrMTI1CM+MhV5m2BgDeJP3kiCmJHGrDSZ1A8Cz5tPuGzDFtmDpBadUcsFnkNzV9qqu6YdSJSefybrRGI6pxMzTEwEVMsYxGeVd0IQa/OTau1b8h6J/HDp/3TmIC/yd+bop+HdP9BZzUAAD2TjsgVDH6K2HRFZw7WKIOHbJmvXEV6OMJ6hwV/hQv9pLpDzoE9PRrSE/1uoLUyP1hghNyPD737FSoSkTDkpcbbeYe+bMwkTnYj0SnGxGsLS+OyuQLpDmZygt1aU8Mh0g5VanGtu6HGPGYx2PNw5HSIY3WFJ1fI0K4iE461P42TCtqh2ibz54blbLAdMrtl3djYHQp546+j1SDIztlWQ16BLRfdm7NuBzABjbizxC0C465ze3IeQJh9GGkdHMhawMBhQ2G3qHg7XKAzNOZAT/pl7K3JxXU4ve+fy3kU1/l1gRLNEofb3G1THwJgY2M1KOBczeq8PUjm8y1RYUIriaz2UEwCyn0fyVw/s5PnxsTkjfRv2jXPBockMP2zPyoLddzoCsctBl/SiPv1LGtyJo3ZVMdTeC9Sz6puh368ewfXZstfAz2tNS9YnMQPnqA+mEie7/MhPGCPOi/HbvCUU+uMG2sCg6M0sLsY+9lq8u3XvBg2GrgGMg7lt0d7GwMCoN/3q89384O1WSP8v+4oCdeXgsfBtnnBElFKWZrXxKrX0J8ZwzKEbBtad5P6CdizsRS5dO6HGACj+XNTuXbHa/n4HtXQ2z/8gw4MTrE3ESxbd2chEft1Oj0el3D520ZoxODa8R3JwdLyHOOEmP3uiyjlCm9yNm5l4G/ey7FIyMv3iG6sDopoWMTYqhJjI1jr129LoQ2eFCNJO12nuGXYZJTaiOq97LGaLSwDjfJ4TPAZyxczyu1ZT2WpYxIuv2qgbpLan8PvHKJmzUgd4BHzthhuENm3dREmKeVjxMZZDizdj5xftPJbppyNEQVWCRZWp/qxQ9hnJ6kczKiaDoBn5nWpnAsYvgAAbO/pQbfocIa63LCEy8dCGfnnanZRsGBZ1xKUEGtqxXZyCZzwptqnm7EgZRz3woTROg4ruNi+x5qhuhsbe2GyiQ9Xia5WqJ+wM0iDLiNH0pOMhRXHsUl9m/stOcaDkLcX6EhvYB2ZLge5hcEyyDtLtDNgn+Z5no8/U3Ez/LED4ljvbD76YBn3656eHIkuSZ+b4z16GZmZu+ZhPrmqAHTkgyW/tUPoFjdGXBLQQAgRauAJR/nnHznaXseHMv6y0+xgqS0IhwKuHYvIiXkSoTeqh4GWuHdHR7wW3T8UdBSfvCO+oEuT8/yhmVH1NfPBnxR5gMx9lCfAa3jN3rBLAr1dOTAzqtmIreL5p2jelrA/Mf6y02xg2b7N764iBYHjvcMd2MMMiyiODWYAtMBVBCKytnA+S3y9Er5ZwfNnRcn+RTzVlJaA1q/s6FE/dEbj3w9FbOHucVT5MNLjWU5U7MIFiJwRhvyb3tWF25NTcUBpyRM1wgRpYHUh/GusezgjWDhFo2N9pnhLqX4h5VEMrqwJcvXz/pcmwY0X6yexj1+Nx1mMM/7yY6E/Z1xNwGGGU+zPiO78PnZ28XIK073M/owAbsksnn2I8a0Uzv1ep2WZengLh+W478//9kANjwj/WBAswjVtAYWJblaSRZZXbYJzHxotDPKRt7P3cHZ21rr0vMfPwbnX9YALGHTX63u66GLCBQy1Vxb25z5ELm96O+9b4gKWGeFcqq5AnoXET347YQZZ/7YYWLRr9V+QyLiR5xWtcbkSd44DcIzfqRl1PdAghokjDH96qBYn/HTyqCcY9BRhwslR9rgOfTYHtLTNCsBwYNfUF1D5kLclJgIXmMEVXyvAv1YTwHr6YBxZU8N2ssUxNqwOmz5QdAmbLljDkbOWGUUhHzVBDu3imDpRARUC2K/aIaqlI+cXga3ZT6mZD+zYdGTkzKghctkNcF11Oad4QTFKsLl5lgKM1I5GuMMqm15C02BFjpuw/0eBXR8MzMHjNJccKhqba5d3gu+wPJ7fpntTz67AGkw2RSXVddwkWPGRmAcf+GJqpffEDIpJ9MCXrKxObxzPDFZmCCx0LrR9LobSR5UQGVCEQ7YDHaQFwAKK0rnyEqASLQ7TO4u5P9sMwkSwCAl5Y2OpXKggYrmcyA3/frBsMTsbd6WpDKoWnsQsNj/wIR61CFiMhb2bojf6LER8tFr7VCShC0MlnK8hv7V3+fpoaRO/xXZzpkR6brDEy8E2jW/v1ZdU6kVAvIr1D/gC8PBo6vxgiY547+LKMoffdzKt4rt94DE2MX7obVapRWJeLMSi8tra9+8z6SltmU/L1cDW5OvA+M2Rd933O5Ze4lkH9V9wxp+w4aIhPZzhApfDBTLsq9vUWLlpqhdl4fymdX7WwTdZZWvTXvC1sHFB3Gf83jh+8svT0kk8FMhkvP+7WiLfE06S36eeWkp7NHNSFwgHLtAjQE5/4CXWv0MSGfUYh58g7Okl//sXSCWVVFJJJZVUUkkllVRSSSWVVFJJJZVUUkkllVRSSSWVVFJJJZVUUkkllVRSSSWVVFJJJZVUUkkllVRSSSWVVP45+R+eY2Hbx9s9uAAAAABJRU5ErkJggg=="/>
          <p:cNvSpPr>
            <a:spLocks noChangeAspect="1" noChangeArrowheads="1"/>
          </p:cNvSpPr>
          <p:nvPr/>
        </p:nvSpPr>
        <p:spPr bwMode="auto">
          <a:xfrm>
            <a:off x="199438" y="-2117725"/>
            <a:ext cx="9313333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756" name="AutoShape 12" descr="Resultado de imagem para portugal 2020"/>
          <p:cNvSpPr>
            <a:spLocks noChangeAspect="1" noChangeArrowheads="1"/>
          </p:cNvSpPr>
          <p:nvPr/>
        </p:nvSpPr>
        <p:spPr bwMode="auto">
          <a:xfrm>
            <a:off x="199437" y="-182563"/>
            <a:ext cx="361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Portugal2020 (1).jpg"/>
          <p:cNvPicPr>
            <a:picLocks noChangeAspect="1"/>
          </p:cNvPicPr>
          <p:nvPr/>
        </p:nvPicPr>
        <p:blipFill>
          <a:blip r:embed="rId3" cstate="print"/>
          <a:srcRect l="1896" t="3478" r="3289" b="6081"/>
          <a:stretch>
            <a:fillRect/>
          </a:stretch>
        </p:blipFill>
        <p:spPr>
          <a:xfrm>
            <a:off x="6181343" y="5085185"/>
            <a:ext cx="2816313" cy="1235657"/>
          </a:xfrm>
          <a:prstGeom prst="rect">
            <a:avLst/>
          </a:prstGeom>
        </p:spPr>
      </p:pic>
      <p:pic>
        <p:nvPicPr>
          <p:cNvPr id="31758" name="Picture 14" descr="https://www.portugal2020.pt/Portal2020/Media/Default/Images/LOGOTipos/LOGO_POIS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2288" y="4869160"/>
            <a:ext cx="2645627" cy="1540762"/>
          </a:xfrm>
          <a:prstGeom prst="rect">
            <a:avLst/>
          </a:prstGeom>
          <a:noFill/>
        </p:spPr>
      </p:pic>
      <p:pic>
        <p:nvPicPr>
          <p:cNvPr id="10" name="Imagem 9" descr="Logo Caminhos de Proximida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4345" y="404665"/>
            <a:ext cx="5201490" cy="438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04745" y="620688"/>
            <a:ext cx="80222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800" b="1" dirty="0">
                <a:ea typeface="Calibri" pitchFamily="34" charset="0"/>
                <a:cs typeface="Times New Roman" pitchFamily="18" charset="0"/>
              </a:rPr>
              <a:t>Projeto </a:t>
            </a: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Caminhos de Proximidade</a:t>
            </a:r>
            <a:endParaRPr lang="pt-PT" sz="28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8718" y="2059971"/>
            <a:ext cx="11009224" cy="452431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PT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</a:t>
            </a:r>
            <a:r>
              <a:rPr lang="pt-PT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  Promover a participação cívica e a igualdade de género e combater a violência doméstica</a:t>
            </a:r>
          </a:p>
          <a:p>
            <a:pPr marL="457200" indent="-457200">
              <a:lnSpc>
                <a:spcPct val="150000"/>
              </a:lnSpc>
            </a:pPr>
            <a:endParaRPr lang="pt-PT" sz="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pt-PT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</a:t>
            </a:r>
            <a:r>
              <a:rPr lang="pt-PT" sz="1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Término em fevereiro de 2019 –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2 meses </a:t>
            </a:r>
          </a:p>
          <a:p>
            <a:pPr marL="457200" indent="-457200">
              <a:lnSpc>
                <a:spcPct val="150000"/>
              </a:lnSpc>
            </a:pPr>
            <a:endParaRPr lang="pt-PT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Escola sem Violência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ações de  sensibilização para comunidade escolar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Sinalizar – Sensibilizar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sinalização de datas ligadas à Cidadania e Igualdade de Género</a:t>
            </a:r>
          </a:p>
          <a:p>
            <a:pPr marL="914400" lvl="1" indent="-457200">
              <a:lnSpc>
                <a:spcPct val="150000"/>
              </a:lnSpc>
            </a:pP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- Construção de </a:t>
            </a:r>
            <a:r>
              <a:rPr lang="pt-PT" sz="1800" dirty="0" err="1" smtClean="0">
                <a:latin typeface="Times New Roman" pitchFamily="18" charset="0"/>
                <a:cs typeface="Times New Roman" pitchFamily="18" charset="0"/>
              </a:rPr>
              <a:t>pin’s</a:t>
            </a: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/porta-chaves sobre IG VD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Avaliação e Seminário final</a:t>
            </a:r>
            <a:endParaRPr lang="pt-PT" sz="1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04745" y="620688"/>
            <a:ext cx="80222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PT" sz="2800" b="1" dirty="0">
                <a:ea typeface="Calibri" pitchFamily="34" charset="0"/>
                <a:cs typeface="Times New Roman" pitchFamily="18" charset="0"/>
              </a:rPr>
              <a:t>Projeto </a:t>
            </a:r>
            <a:r>
              <a:rPr lang="pt-PT" sz="2800" b="1" dirty="0" smtClean="0">
                <a:ea typeface="Calibri" pitchFamily="34" charset="0"/>
                <a:cs typeface="Times New Roman" pitchFamily="18" charset="0"/>
              </a:rPr>
              <a:t>REDE</a:t>
            </a:r>
            <a:endParaRPr lang="pt-PT" sz="28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8718" y="2509153"/>
            <a:ext cx="11009224" cy="31854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PT" sz="3600" dirty="0" smtClean="0">
                <a:ea typeface="Calibri" pitchFamily="34" charset="0"/>
                <a:cs typeface="Times New Roman" pitchFamily="18" charset="0"/>
                <a:sym typeface="Wingdings"/>
              </a:rPr>
              <a:t></a:t>
            </a:r>
            <a:r>
              <a:rPr lang="pt-PT" sz="2000" dirty="0" smtClean="0">
                <a:ea typeface="Calibri" pitchFamily="34" charset="0"/>
                <a:cs typeface="Times New Roman" pitchFamily="18" charset="0"/>
                <a:sym typeface="Wingdings"/>
              </a:rPr>
              <a:t>  Promover a igualdade de género e combater a violência doméstica</a:t>
            </a:r>
          </a:p>
          <a:p>
            <a:pPr marL="457200" indent="-457200">
              <a:lnSpc>
                <a:spcPct val="150000"/>
              </a:lnSpc>
            </a:pPr>
            <a:endParaRPr lang="pt-PT" sz="200" dirty="0" smtClean="0"/>
          </a:p>
          <a:p>
            <a:pPr marL="457200" indent="-457200">
              <a:lnSpc>
                <a:spcPct val="150000"/>
              </a:lnSpc>
            </a:pPr>
            <a:r>
              <a:rPr lang="pt-PT" sz="3200" dirty="0" smtClean="0">
                <a:sym typeface="Wingdings"/>
              </a:rPr>
              <a:t></a:t>
            </a:r>
            <a:r>
              <a:rPr lang="pt-PT" sz="1800" dirty="0" smtClean="0">
                <a:sym typeface="Wingdings"/>
              </a:rPr>
              <a:t>   Término em</a:t>
            </a:r>
            <a:r>
              <a:rPr lang="pt-PT" sz="1800" dirty="0" smtClean="0"/>
              <a:t> março de 2019 – </a:t>
            </a:r>
            <a:r>
              <a:rPr lang="pt-PT" sz="1800" b="1" dirty="0" smtClean="0"/>
              <a:t>3 meses de atividade</a:t>
            </a:r>
          </a:p>
          <a:p>
            <a:pPr marL="457200" indent="-457200">
              <a:lnSpc>
                <a:spcPct val="150000"/>
              </a:lnSpc>
            </a:pPr>
            <a:endParaRPr lang="pt-PT" sz="12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PT" sz="2000" b="1" dirty="0" smtClean="0"/>
              <a:t>A</a:t>
            </a:r>
            <a:r>
              <a:rPr lang="pt-PT" sz="1800" b="1" dirty="0" smtClean="0"/>
              <a:t>ções de  sensibilização para comunidade escolar – </a:t>
            </a:r>
            <a:r>
              <a:rPr lang="pt-PT" sz="1800" dirty="0" smtClean="0"/>
              <a:t>Violência no namoro e Igualdade de Género</a:t>
            </a:r>
            <a:endParaRPr lang="pt-PT" sz="2000" dirty="0" smtClean="0"/>
          </a:p>
          <a:p>
            <a:pPr marL="228600" indent="-228600" algn="just">
              <a:defRPr/>
            </a:pPr>
            <a:endParaRPr lang="pt-PT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endParaRPr lang="pt-PT" dirty="0"/>
          </a:p>
          <a:p>
            <a:pPr algn="just">
              <a:defRPr/>
            </a:pPr>
            <a:endParaRPr lang="pt-PT" dirty="0"/>
          </a:p>
        </p:txBody>
      </p:sp>
      <p:pic>
        <p:nvPicPr>
          <p:cNvPr id="7" name="Imagem 6" descr="AM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1084" y="548681"/>
            <a:ext cx="1733830" cy="90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766" y="548680"/>
            <a:ext cx="7680853" cy="4680520"/>
          </a:xfrm>
          <a:prstGeom prst="rect">
            <a:avLst/>
          </a:prstGeom>
          <a:noFill/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292231" y="2276872"/>
            <a:ext cx="3503712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 Letivo </a:t>
            </a: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 / 2019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2753772" y="404664"/>
            <a:ext cx="554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Diretora</a:t>
            </a:r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Técnica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452345" y="5095780"/>
            <a:ext cx="21473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PT" sz="2400" b="1" dirty="0" smtClean="0"/>
          </a:p>
          <a:p>
            <a:pPr algn="ctr"/>
            <a:endParaRPr lang="pt-PT" sz="2400" dirty="0"/>
          </a:p>
          <a:p>
            <a:pPr algn="ctr"/>
            <a:r>
              <a:rPr lang="pt-PT" sz="2400" dirty="0" smtClean="0"/>
              <a:t>Daniela Monte</a:t>
            </a:r>
            <a:endParaRPr lang="pt-PT" sz="2400" dirty="0"/>
          </a:p>
        </p:txBody>
      </p:sp>
      <p:pic>
        <p:nvPicPr>
          <p:cNvPr id="1026" name="Picture 2" descr="J:\DCIM\101PHOTO\SAM_21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0"/>
          <a:stretch/>
        </p:blipFill>
        <p:spPr bwMode="auto">
          <a:xfrm>
            <a:off x="3230154" y="1628801"/>
            <a:ext cx="3532601" cy="29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3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2585068" y="404664"/>
            <a:ext cx="588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Berçário Amarelo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J:\DCIM\101PHOTO\SAM_2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2" r="16724"/>
          <a:stretch/>
        </p:blipFill>
        <p:spPr bwMode="auto">
          <a:xfrm>
            <a:off x="3139981" y="1326677"/>
            <a:ext cx="477210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621407" y="5095780"/>
            <a:ext cx="44127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b="1" dirty="0" smtClean="0"/>
              <a:t>Auxiliares de </a:t>
            </a:r>
            <a:r>
              <a:rPr lang="pt-PT" sz="2400" b="1" dirty="0" err="1" smtClean="0"/>
              <a:t>ação</a:t>
            </a:r>
            <a:r>
              <a:rPr lang="pt-PT" sz="2400" b="1" dirty="0" smtClean="0"/>
              <a:t> educativa: 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400" b="1" dirty="0" smtClean="0"/>
              <a:t>Nélia Marvão e Aurora </a:t>
            </a:r>
            <a:r>
              <a:rPr lang="pt-PT" sz="2400" b="1" dirty="0" err="1" smtClean="0"/>
              <a:t>Falé</a:t>
            </a:r>
            <a:r>
              <a:rPr lang="pt-PT" sz="2400" b="1" dirty="0" smtClean="0"/>
              <a:t> 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xmlns="" val="4829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239477" y="404664"/>
            <a:ext cx="457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Berçário Azul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J:\DCIM\101PHOTO\SAM_2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6" t="16117" r="8275"/>
          <a:stretch/>
        </p:blipFill>
        <p:spPr bwMode="auto">
          <a:xfrm>
            <a:off x="2584228" y="1327994"/>
            <a:ext cx="59387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391477" y="5157193"/>
            <a:ext cx="8448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Auxiliares de </a:t>
            </a:r>
            <a:r>
              <a:rPr lang="pt-PT" sz="2400" b="1" dirty="0" err="1"/>
              <a:t>ação</a:t>
            </a:r>
            <a:r>
              <a:rPr lang="pt-PT" sz="2400" b="1" dirty="0"/>
              <a:t> educativa: 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400" b="1" dirty="0" smtClean="0"/>
              <a:t>Francisca Prazeres e Daniela Alcântara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396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326843" y="404664"/>
            <a:ext cx="439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Sala Amarela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J:\DCIM\101PHOTO\SAM_21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39" t="3328" r="10342"/>
          <a:stretch/>
        </p:blipFill>
        <p:spPr bwMode="auto">
          <a:xfrm>
            <a:off x="3022929" y="1310829"/>
            <a:ext cx="500620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27381" y="5157192"/>
            <a:ext cx="10081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Educadora: Susana Carvalho</a:t>
            </a:r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>Auxiliar de </a:t>
            </a:r>
            <a:r>
              <a:rPr lang="pt-PT" sz="2400" b="1" dirty="0" err="1"/>
              <a:t>ação</a:t>
            </a:r>
            <a:r>
              <a:rPr lang="pt-PT" sz="2400" b="1" dirty="0"/>
              <a:t> educativa: </a:t>
            </a:r>
            <a:r>
              <a:rPr lang="pt-PT" sz="2400" b="1" dirty="0" smtClean="0"/>
              <a:t>Érica Vale</a:t>
            </a:r>
            <a:endParaRPr lang="pt-PT" sz="2400" b="1" dirty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2460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902705" y="404664"/>
            <a:ext cx="324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Sala Rosa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4431" r="4421" b="9490"/>
          <a:stretch/>
        </p:blipFill>
        <p:spPr bwMode="auto">
          <a:xfrm>
            <a:off x="3413063" y="1497107"/>
            <a:ext cx="368364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27381" y="5157192"/>
            <a:ext cx="10081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Educadora: Marisa Farinho</a:t>
            </a:r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>Auxiliar de </a:t>
            </a:r>
            <a:r>
              <a:rPr lang="pt-PT" sz="2400" b="1" dirty="0" err="1"/>
              <a:t>ação</a:t>
            </a:r>
            <a:r>
              <a:rPr lang="pt-PT" sz="2400" b="1" dirty="0"/>
              <a:t> educativa: </a:t>
            </a:r>
            <a:r>
              <a:rPr lang="pt-PT" sz="2400" b="1" dirty="0" smtClean="0"/>
              <a:t>Maria José Piçarra</a:t>
            </a:r>
            <a:endParaRPr lang="pt-PT" sz="2400" b="1" dirty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10537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pic>
        <p:nvPicPr>
          <p:cNvPr id="2051" name="Picture 3" descr="J:\DCIM\101PHOTO\SAM_2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0" r="25538"/>
          <a:stretch/>
        </p:blipFill>
        <p:spPr bwMode="auto">
          <a:xfrm>
            <a:off x="961986" y="1036436"/>
            <a:ext cx="403211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08"/>
          <a:stretch/>
        </p:blipFill>
        <p:spPr bwMode="auto">
          <a:xfrm>
            <a:off x="5794895" y="1052737"/>
            <a:ext cx="3843867" cy="370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75520" y="4941169"/>
            <a:ext cx="7392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Auxiliares de </a:t>
            </a:r>
            <a:r>
              <a:rPr lang="pt-PT" sz="2400" b="1" dirty="0" err="1"/>
              <a:t>ação</a:t>
            </a:r>
            <a:r>
              <a:rPr lang="pt-PT" sz="2400" b="1" dirty="0"/>
              <a:t> educativa: 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400" b="1" dirty="0" smtClean="0"/>
              <a:t>Ana Sofia </a:t>
            </a:r>
            <a:r>
              <a:rPr lang="pt-PT" sz="2400" b="1" dirty="0" err="1" smtClean="0"/>
              <a:t>Paias</a:t>
            </a:r>
            <a:r>
              <a:rPr lang="pt-PT" sz="2400" b="1" dirty="0" smtClean="0"/>
              <a:t> e Patrícia Moita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296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470957" y="592574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Atividades Pontuais</a:t>
            </a:r>
            <a:endParaRPr lang="pt-PT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38311" y="1454722"/>
            <a:ext cx="1026061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Continuidade dos Ateliers de Artes Femininas – 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 continuidade ao atelier de</a:t>
            </a: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Amareleja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PT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“Bordados e Pintura em tecido”; </a:t>
            </a:r>
          </a:p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Santo Amador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PT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“Ervas Aromáticas/Chás”;</a:t>
            </a:r>
          </a:p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76475" algn="l"/>
              </a:tabLst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Póvoa de São Miguel </a:t>
            </a:r>
            <a:r>
              <a:rPr lang="pt-PT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 Tropologia” 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Estes </a:t>
            </a:r>
            <a:r>
              <a:rPr lang="pt-P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atelier´s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têm a particularidade de serem realizados por senhoras que partilham os saberes e  as tradições do concelho.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endParaRPr lang="pt-PT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Participação nas Feiras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Feira de Maio - </a:t>
            </a:r>
            <a:r>
              <a:rPr lang="pt-P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OlivoMoura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Feira de Setembro - Feira do Artesanato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Feira da Vinha e do Vinho – Amareleja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83623" y="4411176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276475" algn="l"/>
              </a:tabLs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pt-PT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pt-PT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magem 4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213360" y="796835"/>
            <a:ext cx="254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Do Concelho de Moura</a:t>
            </a:r>
            <a:endParaRPr lang="pt-PT" sz="12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9187019" y="2498221"/>
            <a:ext cx="4757092" cy="569979"/>
          </a:xfrm>
        </p:spPr>
        <p:txBody>
          <a:bodyPr vert="vert">
            <a:normAutofit fontScale="90000"/>
          </a:bodyPr>
          <a:lstStyle/>
          <a:p>
            <a:pPr algn="ctr"/>
            <a:r>
              <a:rPr lang="pt-PT" dirty="0" smtClean="0"/>
              <a:t>A</a:t>
            </a:r>
            <a:br>
              <a:rPr lang="pt-PT" dirty="0" smtClean="0"/>
            </a:br>
            <a:r>
              <a:rPr lang="pt-PT" dirty="0" smtClean="0"/>
              <a:t>  </a:t>
            </a:r>
            <a:r>
              <a:rPr lang="pt-PT" dirty="0" err="1" smtClean="0"/>
              <a:t>equi</a:t>
            </a:r>
            <a:r>
              <a:rPr lang="pt-PT" dirty="0" smtClean="0"/>
              <a:t> </a:t>
            </a:r>
            <a:r>
              <a:rPr lang="pt-PT" dirty="0" err="1" smtClean="0"/>
              <a:t>pa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459641" y="404664"/>
            <a:ext cx="8132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Cozinheira / </a:t>
            </a:r>
            <a:r>
              <a:rPr lang="pt-PT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Aux</a:t>
            </a:r>
            <a:r>
              <a:rPr lang="pt-P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Serviços Gerais</a:t>
            </a:r>
            <a:endParaRPr lang="pt-PT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J:\DCIM\101PHOTO\SAM_2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1" t="1865" r="14153" b="20482"/>
          <a:stretch/>
        </p:blipFill>
        <p:spPr bwMode="auto">
          <a:xfrm>
            <a:off x="1068846" y="1814686"/>
            <a:ext cx="4306836" cy="28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068846" y="4713044"/>
            <a:ext cx="4338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400" dirty="0" smtClean="0"/>
          </a:p>
          <a:p>
            <a:pPr algn="ctr"/>
            <a:r>
              <a:rPr lang="pt-PT" sz="2400" dirty="0" smtClean="0"/>
              <a:t>Maria Paula Moita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5976751" y="4630759"/>
            <a:ext cx="406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pPr algn="ctr"/>
            <a:r>
              <a:rPr lang="pt-PT" sz="2400" smtClean="0"/>
              <a:t>Benta Caldeira</a:t>
            </a:r>
            <a:endParaRPr lang="pt-PT" sz="2400" dirty="0"/>
          </a:p>
        </p:txBody>
      </p:sp>
      <p:pic>
        <p:nvPicPr>
          <p:cNvPr id="1026" name="Picture 2" descr="K:\DCIM\101PHOTO\SAM_23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18"/>
          <a:stretch/>
        </p:blipFill>
        <p:spPr bwMode="auto">
          <a:xfrm>
            <a:off x="6208751" y="1814686"/>
            <a:ext cx="3600000" cy="2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1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563" y="3429001"/>
            <a:ext cx="743373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729" y="260648"/>
            <a:ext cx="3733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659" y="200323"/>
            <a:ext cx="4341284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8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mada com setas nos 4 sentidos 2"/>
          <p:cNvSpPr/>
          <p:nvPr/>
        </p:nvSpPr>
        <p:spPr>
          <a:xfrm>
            <a:off x="3770470" y="731102"/>
            <a:ext cx="3360373" cy="421006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2159563" y="260648"/>
            <a:ext cx="66247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563" y="374839"/>
            <a:ext cx="6624736" cy="148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ângulo arredondado 8"/>
          <p:cNvSpPr/>
          <p:nvPr/>
        </p:nvSpPr>
        <p:spPr>
          <a:xfrm>
            <a:off x="7248128" y="2420888"/>
            <a:ext cx="345638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470" y="5085184"/>
            <a:ext cx="3511551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09" y="2376612"/>
            <a:ext cx="3511551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27382" y="2564904"/>
            <a:ext cx="278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Projeto</a:t>
            </a:r>
            <a:r>
              <a:rPr lang="pt-PT" b="1" dirty="0" smtClean="0"/>
              <a:t> Pedagógico Berçários</a:t>
            </a:r>
            <a:endParaRPr lang="pt-PT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920203" y="2564904"/>
            <a:ext cx="240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Projeto</a:t>
            </a:r>
            <a:r>
              <a:rPr lang="pt-PT" b="1" dirty="0" smtClean="0"/>
              <a:t> Pedagógico Sala Amarela</a:t>
            </a:r>
            <a:endParaRPr lang="pt-PT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079776" y="5382363"/>
            <a:ext cx="305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Projeto</a:t>
            </a:r>
            <a:r>
              <a:rPr lang="pt-PT" b="1" dirty="0" smtClean="0"/>
              <a:t> Pedagógico</a:t>
            </a:r>
          </a:p>
          <a:p>
            <a:pPr algn="ctr"/>
            <a:r>
              <a:rPr lang="pt-PT" b="1" dirty="0" smtClean="0"/>
              <a:t>Sala Rosa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xmlns="" val="16916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38257" y="971065"/>
            <a:ext cx="9697077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projectos pedagógicos de sala 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pretendem 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ser um documento orientador de todo o trabalho a desenvolver com as crianças durante o ano </a:t>
            </a:r>
            <a:r>
              <a:rPr lang="pt-PT" sz="2400" dirty="0" err="1">
                <a:latin typeface="Times New Roman" pitchFamily="18" charset="0"/>
                <a:cs typeface="Times New Roman" pitchFamily="18" charset="0"/>
              </a:rPr>
              <a:t>letivo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Tivemos em conta:</a:t>
            </a:r>
          </a:p>
          <a:p>
            <a:pPr>
              <a:lnSpc>
                <a:spcPct val="150000"/>
              </a:lnSpc>
            </a:pP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Idade das crianças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Necessidades e interesses do grupo / criança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Organização do Espaço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Organização do Tempo / Rotinas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Recursos materiais e humanos</a:t>
            </a:r>
          </a:p>
        </p:txBody>
      </p:sp>
    </p:spTree>
    <p:extLst>
      <p:ext uri="{BB962C8B-B14F-4D97-AF65-F5344CB8AC3E}">
        <p14:creationId xmlns:p14="http://schemas.microsoft.com/office/powerpoint/2010/main" xmlns="" val="25291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5400000">
            <a:off x="8226240" y="3077288"/>
            <a:ext cx="6340197" cy="9995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P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L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N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O</a:t>
            </a:r>
          </a:p>
          <a:p>
            <a:pPr algn="ctr"/>
            <a:endParaRPr lang="pt-PT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E</a:t>
            </a:r>
          </a:p>
          <a:p>
            <a:pPr algn="ctr"/>
            <a:endParaRPr lang="pt-PT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 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T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I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V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I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E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</a:rPr>
              <a:t>S</a:t>
            </a:r>
          </a:p>
          <a:p>
            <a:pPr algn="ctr"/>
            <a:endParaRPr lang="pt-P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6625457"/>
              </p:ext>
            </p:extLst>
          </p:nvPr>
        </p:nvGraphicFramePr>
        <p:xfrm>
          <a:off x="588141" y="237838"/>
          <a:ext cx="10369152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81609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Setembro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Recepção do novo ano </a:t>
                      </a:r>
                      <a:r>
                        <a:rPr lang="pt-PT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letivo</a:t>
                      </a:r>
                      <a:r>
                        <a:rPr lang="pt-PT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2017/2018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Outono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Outubro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Reunião de Pais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“Outono”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 Alimentação (dia 16)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das Bruxas (dia 31)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Novembro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de São Martinho (dia 11)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Internacional dos Direitos das Crianças(dia 20)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do Pijama</a:t>
                      </a:r>
                      <a:endParaRPr lang="pt-PT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Dezembro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Festa</a:t>
                      </a:r>
                      <a:r>
                        <a:rPr lang="pt-PT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Natal</a:t>
                      </a: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PT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Janeiro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de Reis (dia 6)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“Inverno”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do Mágico (dia 31)</a:t>
                      </a:r>
                      <a:endParaRPr lang="pt-PT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480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5400000">
            <a:off x="8226240" y="3077288"/>
            <a:ext cx="6340197" cy="9995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endParaRPr lang="pt-PT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endParaRPr lang="pt-PT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endParaRPr lang="pt-PT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089339"/>
              </p:ext>
            </p:extLst>
          </p:nvPr>
        </p:nvGraphicFramePr>
        <p:xfrm>
          <a:off x="541006" y="223520"/>
          <a:ext cx="10369152" cy="663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81609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Fevereiro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Carnaval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São Valentim (dia 14)</a:t>
                      </a:r>
                      <a:r>
                        <a:rPr lang="pt-PT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pt-PT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 dos Amigos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Março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Internacional da Mulher (dia 8)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do Pai (dia 19)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a “Primavera”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Árvore (dia 21)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Água (dia 22)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Abril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Páscoa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 Actividade Física (6 de Abril)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Mês da Prevenção dos Maus-tratos na infância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da Mãe (dia 5)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Internacional da Família (dia 15)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Junho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Comemoração do Dia Mundial da Criança (dia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Exploração do tema  “Verão”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Julho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 Mundial das Bibliotecas (dia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Encerramento do ano lectivo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latin typeface="Times New Roman" pitchFamily="18" charset="0"/>
                          <a:cs typeface="Times New Roman" pitchFamily="18" charset="0"/>
                        </a:rPr>
                        <a:t>Agosto</a:t>
                      </a:r>
                      <a:endParaRPr lang="pt-PT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Férias a Nadar</a:t>
                      </a:r>
                      <a:endParaRPr lang="pt-PT" sz="1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93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387779" y="1628801"/>
            <a:ext cx="62406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Calendarização 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2018 - 2019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16 Outubro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13 Novembro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18 Dezembro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15 Janeiro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19 Fevereiro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19 Março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16 Abril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14 Maio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18 Junho</a:t>
            </a:r>
          </a:p>
          <a:p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404666"/>
            <a:ext cx="1070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Biblioteca Municipal Urbano Tavares Rodrigues - Moura</a:t>
            </a:r>
          </a:p>
          <a:p>
            <a:pPr algn="ctr"/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“Tapetes e Aventais de Histórias”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40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289196" y="1173793"/>
          <a:ext cx="4600280" cy="4725781"/>
        </p:xfrm>
        <a:graphic>
          <a:graphicData uri="http://schemas.openxmlformats.org/presentationml/2006/ole">
            <p:oleObj spid="_x0000_s35842" r:id="rId3" imgW="7853420" imgH="6886625" progId="">
              <p:embed/>
            </p:oleObj>
          </a:graphicData>
        </a:graphic>
      </p:graphicFrame>
      <p:sp>
        <p:nvSpPr>
          <p:cNvPr id="3" name="Rectângulo 2"/>
          <p:cNvSpPr/>
          <p:nvPr/>
        </p:nvSpPr>
        <p:spPr>
          <a:xfrm>
            <a:off x="705360" y="1548477"/>
            <a:ext cx="291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PT" sz="2400" b="1" dirty="0" smtClean="0">
                <a:solidFill>
                  <a:srgbClr val="7E6000"/>
                </a:solidFill>
              </a:rPr>
              <a:t>Ano Letivo </a:t>
            </a:r>
            <a:r>
              <a:rPr lang="pt-PT" b="1" dirty="0" smtClean="0">
                <a:solidFill>
                  <a:srgbClr val="7E6000"/>
                </a:solidFill>
              </a:rPr>
              <a:t>2018 /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NOSSO PROJETO BEM-ME-QUER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 PROJETAR É RELACIONARMO-NOS COM O FUTURO, É COMEÇAR A FAZÊ-LO… O FUTURO COMEÇA NO PRESENTE !</a:t>
            </a:r>
          </a:p>
          <a:p>
            <a:pPr algn="just">
              <a:buNone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É PRECISO SABER O QUE SE DESEJA</a:t>
            </a:r>
          </a:p>
          <a:p>
            <a:pPr algn="just">
              <a:buNone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         TORNAR A REALIZAÇÃO POSSIVEL</a:t>
            </a:r>
          </a:p>
          <a:p>
            <a:pPr algn="just">
              <a:buNone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                   TER VONTADE QUE SE CONCRETIZE</a:t>
            </a:r>
          </a:p>
          <a:p>
            <a:pPr algn="just">
              <a:buNone/>
            </a:pPr>
            <a:r>
              <a:rPr lang="pt-P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PARA ISSO É PRECISO UMA EQUIPA EMPENHADA!</a:t>
            </a:r>
            <a:endParaRPr lang="pt-PT" dirty="0"/>
          </a:p>
        </p:txBody>
      </p:sp>
      <p:pic>
        <p:nvPicPr>
          <p:cNvPr id="4" name="Marcador de Posição de Conteúdo 3" descr="IMG-20181020-WA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3499" y="1600201"/>
            <a:ext cx="9217024" cy="3905714"/>
          </a:xfrm>
        </p:spPr>
      </p:pic>
      <p:sp>
        <p:nvSpPr>
          <p:cNvPr id="5" name="Rectângulo 4"/>
          <p:cNvSpPr/>
          <p:nvPr/>
        </p:nvSpPr>
        <p:spPr>
          <a:xfrm>
            <a:off x="3076242" y="5589240"/>
            <a:ext cx="647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A EQUIPA PEDAGÓGICA E TÉCNICA DA CRECHE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33377" y="1845110"/>
            <a:ext cx="11725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Realização de passeios e convívios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âmbito sociocultural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vários locais de interesse turístico, com utentes das várias respostas sociais e as sócias da Moura Salúquia.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P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Noite de Fados </a:t>
            </a: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Moura e Amareleja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45428" y="717076"/>
            <a:ext cx="3599636" cy="52322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28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Atividades Pontuais</a:t>
            </a:r>
            <a:endParaRPr lang="pt-P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2"/>
          <p:cNvSpPr/>
          <p:nvPr/>
        </p:nvSpPr>
        <p:spPr>
          <a:xfrm>
            <a:off x="165109" y="850914"/>
            <a:ext cx="1987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09854" y="3877896"/>
            <a:ext cx="1170622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Comemoração da época Natalícia,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 festividades dirigidas às crianças, sócias e seus acompanhantes bem como a todas as utentes das respostas sociais: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Jantar e Festa de Natal da Associação;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Jantar e Festa de Natal da Casa Abrigo;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Jantar e Festa de Natal da Creche de Amareleja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“Bem-me-quer” e na Creche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de Moura </a:t>
            </a:r>
          </a:p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“Amor-perfeito”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 DIRETORA TÉCNICA</a:t>
            </a:r>
            <a:endParaRPr lang="pt-PT" dirty="0"/>
          </a:p>
        </p:txBody>
      </p:sp>
      <p:pic>
        <p:nvPicPr>
          <p:cNvPr id="35842" name="Picture 2" descr="C:\Users\Natalia\Desktop\37010168_2140066666241621_631958528700973056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324" y="2418351"/>
            <a:ext cx="3747485" cy="250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157183" cy="1338634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Plano anual de atividades 2018/2019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31369" y="1268760"/>
          <a:ext cx="11436976" cy="428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608"/>
                <a:gridCol w="4978824"/>
                <a:gridCol w="4798544"/>
              </a:tblGrid>
              <a:tr h="749635"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533993"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SETEMBRO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.ADAPTAÇÃO DE  CRIANÇAS PAIS E EQUIPA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.ORGANIZAÇÃO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DOS ESPAÇOS E ROTINAS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OBSERVAÇÕES INDIVIDUAIS E DE GRUPO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.CHEGADA DO OUTONO 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APRESENTAÇÃO DA “CASA DO BICHO DOS LIVROS”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.CRIAR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LAÇOS DE AFETIVIDADE COM AS CRIANÇAS PARA FACILITAR A ADAPTAÇÃO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.DESENVOLVER JOGOS E BRINCADEIRAS COM AS CRIANÇAS EM GRUPO E INDIVIDUAL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.PREPARAR OS CANTINHOS DA SALA E EXPLORAR OS BRINQUEDOS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.BRINCADEIRAS NO EXTERIOR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.IR COM O GRUPO DE CRIANÇAS Á SALA QUE ESTÁ ENVOLVIDA NO PROJETO PEDAGÓGICO A DESENVOLVER AO LONGO DO ANO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.ATIVIDADES DE EXPRESSÃO PLÁSTICA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</p:nvPr>
        </p:nvGraphicFramePr>
        <p:xfrm>
          <a:off x="527381" y="548680"/>
          <a:ext cx="109728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3"/>
                <a:gridCol w="4224469"/>
                <a:gridCol w="4924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 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OUTUBRO</a:t>
                      </a: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NOVEMBRO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.AVALIAÇÃO INICIAL INDIVIDUAL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 CRIANÇA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.ORGANIZAÇÃO DA SALA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.INICIO DO PROJETO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.DIA MUNDIAL DA ALIMENTAÇÃO- 16 DE OUTUBRO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.INICIO DAS ATIVIDADES DE EXPRESSÃO MOTORA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 MINHA CASA</a:t>
                      </a: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10º ANIVERSÁRIO DA CRECHE</a:t>
                      </a: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DIA DE S.MARTINHO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DIA DO PIJAMA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.REUNIÃO DE PAIS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.REGISTO DE OBSERVAÇÃO DAS CRIANÇAS, REALIZAR O PI</a:t>
                      </a: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.CRIAÇÃO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CANTINHO DA CASINHA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DE ALIMENTOS E DE RECEITAS, DIFERENTES SUPORTES ESCRITOS COM ALIMENTOS </a:t>
                      </a:r>
                      <a:r>
                        <a:rPr lang="pt-PT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PANFLETOS DE SUPERMERCADOS…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TEXTURAS, SABORES DOS ALIMENTOS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.LIVROS COM IMAGENS DA CASA, DIFERENTES ESPAÇOS</a:t>
                      </a:r>
                    </a:p>
                    <a:p>
                      <a:pPr algn="l"/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.FESTA COMEMORATIVA COM AS CRIANÇAS QUE FREQUENTARAM A CRECHE</a:t>
                      </a:r>
                    </a:p>
                    <a:p>
                      <a:pPr algn="l"/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.ATIVIDADES RELACIONADAS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 O S. MARTINHO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.FESTEJAR O DIA, TODOS VESTIDOS  COM PIJAMA E CONVIDAR OS PAIS A VIR Á CRECHE PARTICIPAR NUMA ATIVIDADE</a:t>
                      </a:r>
                    </a:p>
                    <a:p>
                      <a:pPr algn="l"/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.APRESENTAÇÃO DO PROJETO AOS PAIS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27381" y="692696"/>
          <a:ext cx="10957984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220"/>
                <a:gridCol w="3937463"/>
                <a:gridCol w="4813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DEZEMBRO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JANEIRO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O MEU CORPO, SENSAÇÕES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NATAL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.CHEGADA DO INVERNO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.AVALIAÇÃO INDIVIDUAL DA CRIANÇA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DIA DE REIS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O INVERNO(CONTINUAÇÃO)</a:t>
                      </a: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SOBRE O CORPO, NOMEAR DIFERENTES PARTES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EXPLORAR LIVROS COM O TEMA DO NATAL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.CONSTRUÇÃO DE LIVROS DE IMAGENS E ELEMENTOS CARACTERISTICOS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 NATAL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.FESTA E JANTAR DE NATAL COM AS FAMILIAS E AS CRIANÇAS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REALIZAÇÃO DA PRENDA DE NATAL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.PARTICIPAÇÃO NA FEIRA DO VINHO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.CONHECER A HISTÓRIA DOS REIS MAGOS ATRAVÉS DE LIVROS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DO INVERNO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.CONSTRUÇÃO DE LIVROS COM IMAGENS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623393" y="332656"/>
          <a:ext cx="10369152" cy="624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079"/>
                <a:gridCol w="4052621"/>
                <a:gridCol w="4425452"/>
              </a:tblGrid>
              <a:tr h="24240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878277"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FEVEREIRO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MARÇO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DIA DOS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NAMORADOS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.SENTIMENTOS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“A MINHA MÃE SABE UMA HISTÓRIA”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CARNAVAL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.COMEMORAR O DIA DO PAI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.CHEGADA DA PRIMAVERA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.COMEMORAR O DIA DA ÁRVORE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.CELEBRAR O DIA DA MULHER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CELEBRAÇÃO DO DIA DA POESIA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.REALIZAÇÃO DE UMA LEMBRANÇA ALUSIVA A UM SENTIMENTO- AMOR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COM SENTIMENTOS E EXPRESSÕES HUMANAS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CONVIDAR AS MÃES A PARTICIPAR, VIREM CONTAR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UMA HISTÓRIA AO GRUPO DE CRIANÇAS.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.PARTICIPAÇÃO NO DESFILE DAS ESCOLAS E PASSEIO NA VILA VESTIDOS DE COMPADRES E COMADRES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.ELABORAÇÃO DE UMA PRENDA PARA O PAI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SOBRE A PRIMAVERA, RECONHECER ELEMENTOS E CARACTERISTICAS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PASSEIO AO PARQUE DE MERENDAS, BALDIO, TER CONTACTO COM A NATUREZA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.CONSTRUÇÃO DE MINI LIVRO COM POESIAS PARA CRIANÇAS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27380" y="548679"/>
          <a:ext cx="11199563" cy="524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891"/>
                <a:gridCol w="4115782"/>
                <a:gridCol w="5025890"/>
              </a:tblGrid>
              <a:tr h="39613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 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4852669"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ABRIL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MAIO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COMEMORAÇÃO DA PÁSCOA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.OS ANIMAIS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.CELEBRAR O DIA DO LIVRO 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INFANTIL- DIA 2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.CELEBRAÇÃO DO DIA DA MÃE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.FESTEJAR O DIA DA FAMILIA- DIA 15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.AS CORES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.ELABORAÇÃO DA PRENDA DA PÁSCOA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DE ANIMAIS, CARACTERISTICAS, SABER NOMEAR, SABER O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SOM QUE FAZ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PROMOVER UM ENCONTRO COM AS FAMILIAS PARA SENSIBILIZAR PARA A IMPORTÂNCIA DO LIVRO NA INFÂNCIA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.CONVIDAR ESCRITORA A ESTAR PRESENTE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.ELABORAÇÃO DE PRENDA PARA A MÃE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.ALMOÇO CONVIVIO NO BALDIO COM AS FAMILIAS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DA FAMILIA, COMPREENDER RELAÇÕES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COM A S CORES DE FORMA A CONSOLIDAR CONHECIMENTOS, BEM COMO OUTRAS NOÇÕES.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609600" y="332657"/>
          <a:ext cx="10972800" cy="607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27"/>
                <a:gridCol w="3936437"/>
                <a:gridCol w="4910336"/>
              </a:tblGrid>
              <a:tr h="37563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MÊS 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TEMAS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PROPOSTA DE ATIVIDADES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279444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JUNHO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JULHO</a:t>
                      </a: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AGOSTO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COMEMORAÇÃO DO DIA DA CRIANÇA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FESTA FINAL DE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ANO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CELEBRAÇÃO DO DIA DAS BIBLIOTECAS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.CHEGADA DO VERÃO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.INICIO DA PISCINA NA INSTITUIÇÃO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.COMEMORAÇÃO DO DIA DOS AVÓS- DIA 26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.AVALIAÇÃO DAS CRIANÇAS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.ATIVIDADES NO EXTERIOR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.FÉRIAS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.PLANEAR O NOVO ANO LETIVO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REALIZAÇÃO DE ATIVIDADES COM AS CRIANÇAS E AS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FAMILIAS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.CONVIDAR AS FAMILIAS A ASSISTIR Á FESTA COM AS CRIANÇAS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.VISITA A UMA BIBLIOTECA E A UMA “BEBETECA”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.DESNVOLVER UMA ÁREA DE LEITURA NO EXTERIOR , NO PARQUE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.EXPLORAR LIVROS COM ELEMENTOS DO VERÃO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.”HÁ LIVROS DENTRO DE ÁGUA” USAR LIVROS NA PISCINA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.CONVIDAR OS AVÓS PARA ATIVIDADES NESSE DIA</a:t>
                      </a:r>
                    </a:p>
                    <a:p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.REUNIÃO DE PAIS- REFLEXÃO E AVALIAÇÃO DO PROJETO PEDAGÓGICO. ENTREGA DOS TRABALHOS</a:t>
                      </a:r>
                    </a:p>
                    <a:p>
                      <a:endParaRPr lang="pt-PT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.BRINCADEIRAS NO EXTERIOR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.JOGOS TRADICIONAIS</a:t>
                      </a:r>
                    </a:p>
                    <a:p>
                      <a:r>
                        <a:rPr lang="pt-P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.ATIVIDADES</a:t>
                      </a:r>
                      <a:r>
                        <a:rPr lang="pt-P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EXPRESSÃO PLÁSTICA</a:t>
                      </a:r>
                      <a:endParaRPr lang="pt-P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2"/>
          <p:cNvSpPr/>
          <p:nvPr/>
        </p:nvSpPr>
        <p:spPr>
          <a:xfrm>
            <a:off x="165109" y="850914"/>
            <a:ext cx="1987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47683" y="1849841"/>
            <a:ext cx="114109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às famílias carenciadas da cidade, serão prestados os seguintes apoios: </a:t>
            </a:r>
            <a:endParaRPr kumimoji="0" lang="pt-P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82337" y="774041"/>
            <a:ext cx="3000376" cy="52322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28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Apoios Sociais</a:t>
            </a:r>
            <a:endParaRPr lang="pt-P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33385" y="2801289"/>
            <a:ext cx="11553825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Cantina Social –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Programa financiado pela Segurança Social, que permite dar auxilio e resposta a situações de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grave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carência social em Moura e Amareleja, garantido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refeições diárias às pessoas carenciadas.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Loja Social - </a:t>
            </a:r>
            <a:r>
              <a:rPr lang="pt-PT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Disponibiliza vestuário e calçado, gratuitamente ou a preços simbólicos, a pessoas carenciadas. Aceitando também doações de objetos e produtos que ainda possam ser úteis.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65109" y="850914"/>
            <a:ext cx="1987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00575" y="712178"/>
            <a:ext cx="3000376" cy="52322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28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Apoios </a:t>
            </a:r>
            <a:r>
              <a:rPr lang="pt-PT" sz="2800" b="1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Sociais</a:t>
            </a:r>
            <a:endParaRPr lang="pt-P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4825" y="1622243"/>
            <a:ext cx="1142047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Atividade Socialmente Uteis (ASUS) –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Pretende-se a efetivação de uma ocupação temporária desenvolvida a favor de entidades sem fins lucrativos em que têm uma lógica de qualificação formativa e de experiencia funcional, sendo estas uma mais-valia para os beneficiários.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 Horta Social  –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consiste na manutenção do espaço hortícola com a produção de produtos biológicos favorecendo todas as respostas sociais da instituição.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188537" y="838985"/>
            <a:ext cx="217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  <a:endParaRPr lang="pt-PT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887759" y="1745474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Comic Sans MS" panose="030F0702030302020204" pitchFamily="66" charset="0"/>
              </a:rPr>
              <a:t>Projeto”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Modernização</a:t>
            </a:r>
            <a:r>
              <a:rPr lang="pt-PT" b="1" dirty="0" smtClean="0">
                <a:latin typeface="Comic Sans MS" panose="030F0702030302020204" pitchFamily="66" charset="0"/>
              </a:rPr>
              <a:t> de Equipamentos”</a:t>
            </a:r>
            <a:endParaRPr lang="pt-PT" b="1" dirty="0">
              <a:latin typeface="Comic Sans MS" panose="030F0702030302020204" pitchFamily="66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878212" y="650449"/>
            <a:ext cx="2050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 smtClean="0">
                <a:latin typeface="Times New Roman" pitchFamily="18" charset="0"/>
                <a:cs typeface="Times New Roman" pitchFamily="18" charset="0"/>
              </a:rPr>
              <a:t>Candidatura</a:t>
            </a:r>
            <a:endParaRPr lang="pt-PT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76693" y="2395229"/>
            <a:ext cx="1010553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	Candidatura ao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Programa Operacional Regional do Alentejo – </a:t>
            </a:r>
            <a:r>
              <a:rPr lang="pt-PT" i="1" dirty="0" smtClean="0">
                <a:latin typeface="Times New Roman" pitchFamily="18" charset="0"/>
                <a:cs typeface="Times New Roman" pitchFamily="18" charset="0"/>
              </a:rPr>
              <a:t>Investimentos nas infraestruturas sociais que contribuam para o desenvolvimento local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Projeto tem como objetivo renovar alguns equipamentos na creche "Bem Me Quer", sediada na freguesia de Amareleja, que  ao longo destes 10 anos de funcionamento se tem vindo a desgastar, com um valor estimado de 25.444,10 €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CM Moura Salúqu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14300"/>
            <a:ext cx="170180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65109" y="850914"/>
            <a:ext cx="1987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Associação de Mulheres 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Concelho de Moura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838200" y="2204562"/>
            <a:ext cx="9677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O presente Plano de atividades, pretende antes de mais ser um guia para a implementação de um conjunto de atividades durante o próximo ano de 2019, de modo a atingir os objetivos propostos.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707504" y="1377323"/>
            <a:ext cx="2645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Considerações</a:t>
            </a:r>
            <a:r>
              <a:rPr lang="pt-PT" sz="20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Finais </a:t>
            </a:r>
            <a:endParaRPr lang="pt-PT" sz="2000" i="1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2784</Words>
  <Application>Microsoft Office PowerPoint</Application>
  <PresentationFormat>Personalizados</PresentationFormat>
  <Paragraphs>820</Paragraphs>
  <Slides>56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dos diapositivos</vt:lpstr>
      </vt:variant>
      <vt:variant>
        <vt:i4>56</vt:i4>
      </vt:variant>
    </vt:vector>
  </HeadingPairs>
  <TitlesOfParts>
    <vt:vector size="57" baseType="lpstr">
      <vt:lpstr>Fluxo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A   equi pa</vt:lpstr>
      <vt:lpstr>A   equi pa</vt:lpstr>
      <vt:lpstr>A   equi pa</vt:lpstr>
      <vt:lpstr>A   equi pa</vt:lpstr>
      <vt:lpstr>A   equi pa</vt:lpstr>
      <vt:lpstr>A   equi pa</vt:lpstr>
      <vt:lpstr>A   equi pa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O NOSSO PROJETO BEM-ME-QUER</vt:lpstr>
      <vt:lpstr>PARA ISSO É PRECISO UMA EQUIPA EMPENHADA!</vt:lpstr>
      <vt:lpstr>A DIRETORA TÉCNICA</vt:lpstr>
      <vt:lpstr>Plano anual de atividades 2018/2019</vt:lpstr>
      <vt:lpstr>Diapositivo 52</vt:lpstr>
      <vt:lpstr>Diapositivo 53</vt:lpstr>
      <vt:lpstr>Diapositivo 54</vt:lpstr>
      <vt:lpstr>Diapositivo 55</vt:lpstr>
      <vt:lpstr>Diapositivo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Natalia</cp:lastModifiedBy>
  <cp:revision>138</cp:revision>
  <dcterms:created xsi:type="dcterms:W3CDTF">2016-11-09T20:13:55Z</dcterms:created>
  <dcterms:modified xsi:type="dcterms:W3CDTF">2019-07-22T11:04:12Z</dcterms:modified>
</cp:coreProperties>
</file>