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60"/>
  </p:notesMasterIdLst>
  <p:handoutMasterIdLst>
    <p:handoutMasterId r:id="rId61"/>
  </p:handoutMasterIdLst>
  <p:sldIdLst>
    <p:sldId id="259" r:id="rId2"/>
    <p:sldId id="256" r:id="rId3"/>
    <p:sldId id="257" r:id="rId4"/>
    <p:sldId id="263" r:id="rId5"/>
    <p:sldId id="264" r:id="rId6"/>
    <p:sldId id="265" r:id="rId7"/>
    <p:sldId id="266" r:id="rId8"/>
    <p:sldId id="269" r:id="rId9"/>
    <p:sldId id="270" r:id="rId10"/>
    <p:sldId id="271" r:id="rId11"/>
    <p:sldId id="272" r:id="rId12"/>
    <p:sldId id="273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7" r:id="rId33"/>
    <p:sldId id="308" r:id="rId34"/>
    <p:sldId id="301" r:id="rId35"/>
    <p:sldId id="302" r:id="rId36"/>
    <p:sldId id="303" r:id="rId37"/>
    <p:sldId id="304" r:id="rId38"/>
    <p:sldId id="305" r:id="rId39"/>
    <p:sldId id="306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</p:sldIdLst>
  <p:sldSz cx="9144000" cy="6858000" type="screen4x3"/>
  <p:notesSz cx="6811963" cy="99425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Estilo Médio 4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Estilo Claro 3 - Destaqu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Destaqu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Estilo Claro 1 - Destaqu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Destaqu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6" d="100"/>
          <a:sy n="10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33C4209B-E318-4E64-8FE7-5A51651AD0E6}" type="datetimeFigureOut">
              <a:rPr lang="pt-PT" smtClean="0"/>
              <a:pPr/>
              <a:t>15-12-2021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52593" cy="49768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7780" y="9443241"/>
            <a:ext cx="2952593" cy="49768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A7DB86D7-3100-4E16-964C-409C6D528F5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545635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D5FC0AE4-E6D2-4D3C-9E9B-BF9026DEB021}" type="datetimeFigureOut">
              <a:rPr lang="pt-PT" smtClean="0"/>
              <a:pPr/>
              <a:t>15-12-2021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605" tIns="45802" rIns="91605" bIns="45802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8537" y="9443661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BE20A73D-9BDF-4C8E-9B9A-B9C378F3A53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50649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A73D-9BDF-4C8E-9B9A-B9C378F3A530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ângulo arredondad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19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528A1-24DD-4E1A-AA2F-3E5232BFFDEA}" type="datetimeFigureOut">
              <a:rPr lang="pt-PT" smtClean="0"/>
              <a:pPr/>
              <a:t>15-12-2021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AD719-D5AE-4EF3-8250-EFE320E78E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528A1-24DD-4E1A-AA2F-3E5232BFFDEA}" type="datetimeFigureOut">
              <a:rPr lang="pt-PT" smtClean="0"/>
              <a:pPr/>
              <a:t>15-12-2021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AD719-D5AE-4EF3-8250-EFE320E78E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528A1-24DD-4E1A-AA2F-3E5232BFFDEA}" type="datetimeFigureOut">
              <a:rPr lang="pt-PT" smtClean="0"/>
              <a:pPr/>
              <a:t>15-12-2021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AD719-D5AE-4EF3-8250-EFE320E78E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528A1-24DD-4E1A-AA2F-3E5232BFFDEA}" type="datetimeFigureOut">
              <a:rPr lang="pt-PT" smtClean="0"/>
              <a:pPr/>
              <a:t>15-12-2021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AD719-D5AE-4EF3-8250-EFE320E78E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arredondad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arredondad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528A1-24DD-4E1A-AA2F-3E5232BFFDEA}" type="datetimeFigureOut">
              <a:rPr lang="pt-PT" smtClean="0"/>
              <a:pPr/>
              <a:t>15-12-2021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AD719-D5AE-4EF3-8250-EFE320E78E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528A1-24DD-4E1A-AA2F-3E5232BFFDEA}" type="datetimeFigureOut">
              <a:rPr lang="pt-PT" smtClean="0"/>
              <a:pPr/>
              <a:t>15-12-2021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AD719-D5AE-4EF3-8250-EFE320E78E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528A1-24DD-4E1A-AA2F-3E5232BFFDEA}" type="datetimeFigureOut">
              <a:rPr lang="pt-PT" smtClean="0"/>
              <a:pPr/>
              <a:t>15-12-2021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AD719-D5AE-4EF3-8250-EFE320E78E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528A1-24DD-4E1A-AA2F-3E5232BFFDEA}" type="datetimeFigureOut">
              <a:rPr lang="pt-PT" smtClean="0"/>
              <a:pPr/>
              <a:t>15-12-2021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AD719-D5AE-4EF3-8250-EFE320E78E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528A1-24DD-4E1A-AA2F-3E5232BFFDEA}" type="datetimeFigureOut">
              <a:rPr lang="pt-PT" smtClean="0"/>
              <a:pPr/>
              <a:t>15-12-2021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AD719-D5AE-4EF3-8250-EFE320E78E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528A1-24DD-4E1A-AA2F-3E5232BFFDEA}" type="datetimeFigureOut">
              <a:rPr lang="pt-PT" smtClean="0"/>
              <a:pPr/>
              <a:t>15-12-2021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AD719-D5AE-4EF3-8250-EFE320E78E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ctângulo de Canto Simples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528A1-24DD-4E1A-AA2F-3E5232BFFDEA}" type="datetimeFigureOut">
              <a:rPr lang="pt-PT" smtClean="0"/>
              <a:pPr/>
              <a:t>15-12-2021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AD719-D5AE-4EF3-8250-EFE320E78E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arredondad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Marcador de Posição do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D528A1-24DD-4E1A-AA2F-3E5232BFFDEA}" type="datetimeFigureOut">
              <a:rPr lang="pt-PT" smtClean="0"/>
              <a:pPr/>
              <a:t>15-12-2021</a:t>
            </a:fld>
            <a:endParaRPr lang="pt-PT"/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CAD719-D5AE-4EF3-8250-EFE320E78E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55776" y="2276872"/>
            <a:ext cx="38164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</a:t>
            </a: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Associação de Mulheres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Concelho de Moura</a:t>
            </a:r>
            <a:endParaRPr kumimoji="0" lang="pt-P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08720"/>
            <a:ext cx="3757642" cy="1343974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683568" y="4581128"/>
            <a:ext cx="7758425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pt-PT" sz="4800" b="1" i="0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Plano de </a:t>
            </a:r>
            <a:r>
              <a:rPr kumimoji="0" lang="pt-PT" sz="4800" b="1" i="0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Atividades</a:t>
            </a:r>
            <a:r>
              <a:rPr kumimoji="0" lang="pt-PT" sz="4800" b="1" i="0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2022</a:t>
            </a:r>
            <a:endParaRPr lang="pt-PT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3684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3"/>
          <p:cNvSpPr>
            <a:spLocks noChangeArrowheads="1"/>
          </p:cNvSpPr>
          <p:nvPr/>
        </p:nvSpPr>
        <p:spPr bwMode="auto">
          <a:xfrm>
            <a:off x="2123728" y="620688"/>
            <a:ext cx="568801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Apoio à população vítimas de violência doméstica  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ângulo 10"/>
          <p:cNvSpPr>
            <a:spLocks noChangeArrowheads="1"/>
          </p:cNvSpPr>
          <p:nvPr/>
        </p:nvSpPr>
        <p:spPr bwMode="auto">
          <a:xfrm>
            <a:off x="467544" y="1124744"/>
            <a:ext cx="820891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	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Com a emancipação da mulher e a sua colocação em patamares profissionais idênticos ao do homem, a família moderna confronta-se com a necessidade de resolver conflitos onde os interesses da família e os interesses individuais colidem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 	“A igualdade sexual não é apenas um princípio fundamental da democracia, também é relevante para a felicidade e para a realização das pessoas”, como refere o autor </a:t>
            </a:r>
            <a:r>
              <a:rPr lang="pt-PT" sz="2000" dirty="0" err="1">
                <a:latin typeface="Times New Roman" pitchFamily="18" charset="0"/>
                <a:cs typeface="Times New Roman" pitchFamily="18" charset="0"/>
              </a:rPr>
              <a:t>Giddens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 (2000, p.68). </a:t>
            </a:r>
          </a:p>
          <a:p>
            <a:pPr>
              <a:lnSpc>
                <a:spcPct val="150000"/>
              </a:lnSpc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	A realização profissional quer da mulher quer do homem torna-se numa competição, onde a família e os seus interesses coletivos, de afetividade, de partilha e privacidade são motivo de conflitos. </a:t>
            </a:r>
          </a:p>
          <a:p>
            <a:pPr>
              <a:lnSpc>
                <a:spcPct val="150000"/>
              </a:lnSpc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	A igualdade de género não é só defendida em espaço profissional como também em espaço familiar. 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3684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3"/>
          <p:cNvSpPr>
            <a:spLocks noChangeArrowheads="1"/>
          </p:cNvSpPr>
          <p:nvPr/>
        </p:nvSpPr>
        <p:spPr bwMode="auto">
          <a:xfrm>
            <a:off x="2555875" y="476250"/>
            <a:ext cx="56880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Apoio à população vítimas de violência doméstica  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ângulo 5"/>
          <p:cNvSpPr>
            <a:spLocks noChangeArrowheads="1"/>
          </p:cNvSpPr>
          <p:nvPr/>
        </p:nvSpPr>
        <p:spPr bwMode="auto">
          <a:xfrm>
            <a:off x="3995936" y="980728"/>
            <a:ext cx="1525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Casa Abrigo </a:t>
            </a:r>
            <a:endParaRPr lang="pt-PT" b="1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ângulo 6"/>
          <p:cNvSpPr>
            <a:spLocks noChangeArrowheads="1"/>
          </p:cNvSpPr>
          <p:nvPr/>
        </p:nvSpPr>
        <p:spPr bwMode="auto">
          <a:xfrm>
            <a:off x="395536" y="1340768"/>
            <a:ext cx="8280920" cy="708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Está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funcionar desde 2005 e tem 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como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Visão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 uma instituição inovadora, cujo crescimento garante a criação de postos de trabalho, constituída por uma equipa multidisciplinar e competente, que desenvolve um conjunto de respostas sociais diversificadas e de qualidade, sendo esta reconhecida pela comunidade.</a:t>
            </a:r>
          </a:p>
          <a:p>
            <a:pPr algn="just">
              <a:lnSpc>
                <a:spcPct val="150000"/>
              </a:lnSpc>
            </a:pP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Missão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contribuir para a eliminação de todas as formas de discriminação e exclusão social das mulheres e das famílias através da consolidação de boas práticas. 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Toda a dinâmica da Associação é pautada nos seguintes: </a:t>
            </a:r>
          </a:p>
          <a:p>
            <a:pPr algn="just">
              <a:lnSpc>
                <a:spcPct val="150000"/>
              </a:lnSpc>
            </a:pP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Valores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Igualdade, Solidariedade, Acompanhamento global, Bem-estar, Oportunidade, Subsidiariedade e Espírito de equipa</a:t>
            </a:r>
          </a:p>
          <a:p>
            <a:pPr algn="just">
              <a:lnSpc>
                <a:spcPct val="150000"/>
              </a:lnSpc>
            </a:pPr>
            <a:endParaRPr lang="pt-PT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PT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PT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PT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PT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PT" sz="5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pt-PT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pt-PT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3684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1979712" y="476250"/>
            <a:ext cx="6408711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Apoio à população vítimas de violência doméstica  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3995738" y="836613"/>
            <a:ext cx="1525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Casa Abrigo </a:t>
            </a:r>
            <a:endParaRPr lang="pt-PT" b="1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467544" y="1196752"/>
            <a:ext cx="81369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1000"/>
              </a:spcAft>
            </a:pP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Tem </a:t>
            </a:r>
            <a:r>
              <a:rPr lang="pt-P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capacidade para acolher </a:t>
            </a:r>
            <a:r>
              <a:rPr lang="pt-PT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 utentes</a:t>
            </a:r>
            <a:r>
              <a:rPr lang="pt-P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incluindo as mulheres e os seus filhos menores, ou maiores com dependência. 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323528" y="2133600"/>
            <a:ext cx="8424936" cy="42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pt-P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 o apoio da Secretaria de Estado dos Assuntos Parlamentares , tem acordo para mais </a:t>
            </a:r>
            <a:r>
              <a:rPr lang="pt-PT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utente</a:t>
            </a:r>
            <a:r>
              <a:rPr lang="pt-P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sendo esta resposta designada de </a:t>
            </a:r>
            <a:r>
              <a:rPr lang="pt-PT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Acolhimento de Emergência </a:t>
            </a:r>
            <a:r>
              <a:rPr lang="pt-P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concluindo um total de 23 utentes.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r>
              <a:rPr lang="pt-PT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Apoio Financeiro à Autonomização das Vitimas de Violência Doméstica</a:t>
            </a:r>
            <a:r>
              <a:rPr lang="pt-P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acolhidas na Casa abrigo “O Refugio”.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r>
              <a:rPr lang="pt-PT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“Escola vai à Casa Abrigo”, </a:t>
            </a:r>
            <a:r>
              <a:rPr lang="pt-P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visa a capacitação das mulheres, com vista a uma integração na comunidade envolvente.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Tendo em consideração que um grande número de mulheres acolhidas em Casas Abrigo tem uma baixa escolaridade e um grande défice profissional o que origina uma dificuldade acrescida de empregabilidade, o que resultou neste projeto.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3684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3"/>
          <p:cNvSpPr>
            <a:spLocks noChangeArrowheads="1"/>
          </p:cNvSpPr>
          <p:nvPr/>
        </p:nvSpPr>
        <p:spPr bwMode="auto">
          <a:xfrm>
            <a:off x="2411413" y="404813"/>
            <a:ext cx="49688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Calendarização das atividades 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23529" y="1125538"/>
          <a:ext cx="8496944" cy="567743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83778"/>
                <a:gridCol w="1083778"/>
                <a:gridCol w="1161043"/>
                <a:gridCol w="1140650"/>
                <a:gridCol w="988817"/>
                <a:gridCol w="1140650"/>
                <a:gridCol w="909411"/>
                <a:gridCol w="988817"/>
              </a:tblGrid>
              <a:tr h="372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Ações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Objetivo Geral 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Objetivo Especifico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Metodologias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Descrição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Atividades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Indicadores de avaliação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Recursos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Avaliação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</a:tr>
              <a:tr h="1953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u="none" dirty="0">
                          <a:latin typeface="Times New Roman" pitchFamily="18" charset="0"/>
                          <a:cs typeface="Times New Roman" pitchFamily="18" charset="0"/>
                        </a:rPr>
                        <a:t>Inserção profissional</a:t>
                      </a:r>
                      <a:endParaRPr lang="pt-PT" sz="12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Promoção da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auto estima e auto realização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Procura ativa de emprego e formação profissional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Proporcionar a todas as utentes inserção profissional no encaminhamento das utentes ao IEFP e centro de Formação Profissional 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Inscrição no IEFP,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Procura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ativa de emprego no mercado local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Integração profissional de 50% das utentes que integram a Casa de abrigo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técnica </a:t>
                      </a: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IEFP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Empresas e particulares locais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Avaliação </a:t>
                      </a: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contínua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através da observação direta e com o atendimento especializado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</a:tr>
              <a:tr h="1419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Integração das utentes em projetos institucionais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Promover a integração das utentes e seus filhos na comunidade que as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acolhe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Estimular o desenvolvimento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psicossocial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Trabalhar a motivação para o desenvolvimento de novas atividades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institucionais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Projetos de integração na comunidade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Integração da totalidade das utentes institucionalizadas na casa de abrigo nos projetos da associação  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técnica                                                                                                                  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Avaliação contínua através da observação direta e com o atendimento especializado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</a:tr>
              <a:tr h="1655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Atividades de promoção de competências pessoais e socias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Valorização dos valores da cidadania e da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ética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Empoderamento visando a aquisição de melhores competências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Adquirir hábitos de alimentação adequados e de higiene pessoal e habitacional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Aprendizagem de novas rotinas diárias e a sua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implementação</a:t>
                      </a:r>
                      <a:r>
                        <a:rPr lang="pt-PT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novas refeições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Integração da totalidade das utentes institucionalizadas na casa de abrigo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Técnica </a:t>
                      </a: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de auxiliares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Avaliação contínua através da observação direta e com o atendimento especializado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3684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3"/>
          <p:cNvSpPr>
            <a:spLocks noChangeArrowheads="1"/>
          </p:cNvSpPr>
          <p:nvPr/>
        </p:nvSpPr>
        <p:spPr bwMode="auto">
          <a:xfrm>
            <a:off x="2411413" y="333375"/>
            <a:ext cx="49688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Calendarização das atividades 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23527" y="1052513"/>
          <a:ext cx="8496944" cy="547283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83675"/>
                <a:gridCol w="1083794"/>
                <a:gridCol w="1161058"/>
                <a:gridCol w="1140668"/>
                <a:gridCol w="988829"/>
                <a:gridCol w="1140668"/>
                <a:gridCol w="909423"/>
                <a:gridCol w="988829"/>
              </a:tblGrid>
              <a:tr h="1965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Atividades de promoção de competências pessoais e socias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Adquirir</a:t>
                      </a:r>
                      <a:r>
                        <a:rPr lang="pt-PT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hábitos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de partilha e de solidariedade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Sinalização do dia Internacional da solidariedade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Visualização de filmes sobre a temática e discussão dos mesmos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Integração da totalidade das utentes institucionalizadas na casa de abrigo</a:t>
                      </a:r>
                      <a:endParaRPr lang="pt-PT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Técnica </a:t>
                      </a: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de auxiliares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Avaliação contínua através da observação direta e com o atendimento especializado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</a:tr>
              <a:tr h="1521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Gestão da economia pessoal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Desenvolver a capacidade de gestão financeira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Empoderamento visando a aquisição de melhores competências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Regras para a gestão económica quotidiana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Reuniões semanais, para aconselhar na gestão do dinheiro e do tempo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Integração da totalidade das utentes institucionalizadas na casa de abrigo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Equipa Técnica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de auxiliares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Avaliação contínua através da observação direta e com o atendimento especializado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</a:tr>
              <a:tr h="1986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Promover a sensibilização para a prevenção da violência doméstica e maus tratos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Prevenir as utentes para a vitimização 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Trabalhar a cooperação e o trabalho em grupo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Resiliência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Fornecimento de material necessário para fomentar o trabalho em equipa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Brainstorming,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Realização das atividades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Envolvimento de pelo menos 50% das utentes institucionalizadas 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Equipa técnica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Outras entidades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Avaliação contínua através da observação direta e com o atendimento especializado, ver o que melhorar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3684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23528" y="1052736"/>
          <a:ext cx="8496945" cy="280831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83781"/>
                <a:gridCol w="1083781"/>
                <a:gridCol w="1161040"/>
                <a:gridCol w="1140652"/>
                <a:gridCol w="988814"/>
                <a:gridCol w="1140652"/>
                <a:gridCol w="909411"/>
                <a:gridCol w="988814"/>
              </a:tblGrid>
              <a:tr h="280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Integração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em creche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Integração em pré-escolar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Integração no 1.º ciclo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Integração no 2.º ciclo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Integração no 3.º ciclo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Ensino secundário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Melhorar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 socialização primária e secundária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Aprendizagem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ao nível da aquisição de novos comportamentos na sociedade</a:t>
                      </a:r>
                      <a:endParaRPr lang="pt-PT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Desenvolver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as capacidades lúdico pedagógica, visando os objetivos específicos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Realização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de transferência e matriculas de todas as crianças/jovens nos agrupamentos escolas, trabalhando as competências pessoais das mães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Integração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da totalidade das crianças institucionalizadas na casa de abrigo neste tipo de projeto  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Equipa Técnica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Parceiros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Avaliação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contínua através da observação direta e com o atendimento especializado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95536" y="4077072"/>
          <a:ext cx="8424934" cy="201622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74595"/>
                <a:gridCol w="1074595"/>
                <a:gridCol w="1151201"/>
                <a:gridCol w="1130985"/>
                <a:gridCol w="980435"/>
                <a:gridCol w="1130985"/>
                <a:gridCol w="901703"/>
                <a:gridCol w="980435"/>
              </a:tblGrid>
              <a:tr h="201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Sinalização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da Prevenção dos Maus Tratos Infantis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Prevenir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as crianças para a vitimização secundária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Incorporar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os valores éticos da família promovendo a capacitação em prevenção da violência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Participação em Workshops relativos à temática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Utilização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de dinâmicas no sentido da prevenção da temática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Integração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da totalidade das crianças institucionalizadas na casa de abrigo neste tipo de projeto  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Equipa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técnica </a:t>
                      </a: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de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auxiliares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do CATL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Avaliação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contínua através da observação direta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</a:tr>
            </a:tbl>
          </a:graphicData>
        </a:graphic>
      </p:graphicFrame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2411413" y="333375"/>
            <a:ext cx="49688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Calendarização das atividades 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3684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3"/>
          <p:cNvSpPr>
            <a:spLocks noChangeArrowheads="1"/>
          </p:cNvSpPr>
          <p:nvPr/>
        </p:nvSpPr>
        <p:spPr bwMode="auto">
          <a:xfrm>
            <a:off x="2484438" y="476250"/>
            <a:ext cx="496728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Calendarização das atividades 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95536" y="1340768"/>
          <a:ext cx="8352926" cy="482456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65410"/>
                <a:gridCol w="1065410"/>
                <a:gridCol w="1141361"/>
                <a:gridCol w="1121317"/>
                <a:gridCol w="1152413"/>
                <a:gridCol w="1026999"/>
                <a:gridCol w="807960"/>
                <a:gridCol w="972056"/>
              </a:tblGrid>
              <a:tr h="2268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Festas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de aniversário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Desenvolver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competências pessoais e sociais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Fomentar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os laços de amizade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Aprender o significado da partilha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Empatia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Proporcionara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 todos momentos de diversão associados à aprendizagem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Confeção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do bolo de aniversário,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Decoração do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espaço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Integração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da totalidade das crianças institucionalizadas na casa de abrigo neste tipo de projeto  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técnica </a:t>
                      </a: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de auxiliares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Avaliação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contínua através da observação direta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</a:tr>
              <a:tr h="25558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Comemoração</a:t>
                      </a:r>
                      <a:r>
                        <a:rPr lang="pt-PT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 Feriado Municipal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Inclusão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social dos utentes na sociedade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Desenvolvimento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de competências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sociais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Aprender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 trabalhar em equipa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Proporcionara a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todas(os)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momentos de diversão associados à aprendizagem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Decorações alusivas aos Santos populares bem como confeção</a:t>
                      </a:r>
                      <a:r>
                        <a:rPr lang="pt-PT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adereços</a:t>
                      </a: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Integração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da totalidade das crianças institucionalizadas na casa de abrigo neste tipo de projeto  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Equipa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técnica </a:t>
                      </a: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de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auxiliares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do CATL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Avaliação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contínua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através</a:t>
                      </a:r>
                      <a:r>
                        <a:rPr lang="pt-PT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da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observação direta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3684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3"/>
          <p:cNvSpPr>
            <a:spLocks noChangeArrowheads="1"/>
          </p:cNvSpPr>
          <p:nvPr/>
        </p:nvSpPr>
        <p:spPr bwMode="auto">
          <a:xfrm>
            <a:off x="2484438" y="549275"/>
            <a:ext cx="496728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Calendarização das atividades 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95535" y="1340769"/>
          <a:ext cx="8424936" cy="476229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74596"/>
                <a:gridCol w="1182084"/>
                <a:gridCol w="1128341"/>
                <a:gridCol w="1046357"/>
                <a:gridCol w="980435"/>
                <a:gridCol w="1130984"/>
                <a:gridCol w="901704"/>
                <a:gridCol w="980435"/>
              </a:tblGrid>
              <a:tr h="2869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Comemoração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do dia mundial da alimentação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Empoderamento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visando a aquisição de melhores competências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Dinâmicas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de grupo acerca da temática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Desenvolvimento de competências pessoais e sociais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Adquirir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hábitos de alimentação adequados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Reuniões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semanais, para melhor entendimento da problemática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Envolvimento de pelo menos 50% das utentes institucionalizadas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Equipa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técnica </a:t>
                      </a: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de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auxiliares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do CATL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Avaliação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contínua através da observação direta e com o atendimento especializado, ver o que melhorar</a:t>
                      </a:r>
                      <a:endParaRPr lang="pt-PT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</a:tr>
              <a:tr h="1883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Comemoração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do dia internacional da criança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Integração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social e comunitária de crianças e jovens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Inclusão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social dos utentes na sociedade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Proporcionara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 todos momentos de diversão associados à aprendizagem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Utilização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de dinâmicas no sentido de integração social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Envolvimento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de pelo menos 50% das utentes institucionalizadas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Equipa técnica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de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auxiliares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Equipa do CATL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Avaliação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contínua através da observação direta 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64" marR="4156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3684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23527" y="1125539"/>
          <a:ext cx="8496944" cy="532709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207605"/>
                <a:gridCol w="489449"/>
                <a:gridCol w="491243"/>
                <a:gridCol w="602399"/>
                <a:gridCol w="593435"/>
                <a:gridCol w="592838"/>
                <a:gridCol w="507976"/>
                <a:gridCol w="508574"/>
                <a:gridCol w="507976"/>
                <a:gridCol w="508574"/>
                <a:gridCol w="507976"/>
                <a:gridCol w="508574"/>
                <a:gridCol w="470325"/>
              </a:tblGrid>
              <a:tr h="601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Atividades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Jan.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Fev.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Mar.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Abril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Mai.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Jun.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Jul.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Agost</a:t>
                      </a: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Set.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Out.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Nov.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 pitchFamily="18" charset="0"/>
                          <a:cs typeface="Times New Roman" pitchFamily="18" charset="0"/>
                        </a:rPr>
                        <a:t>Dez.</a:t>
                      </a:r>
                      <a:endParaRPr lang="pt-P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  <a:tr h="236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Inserção profissional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  <a:tr h="55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Integração das utentes nos projetos da Associação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  <a:tr h="472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Atividades de promoção de competências pessoais e sociais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  <a:tr h="363038">
                <a:tc gridSpan="1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Dia Internacional da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Solidariedade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  <a:tr h="236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Gestão da economia pessoal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  <a:tr h="472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Sinalização da Prevenção da V:D e dos Maus Tratos 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  <a:tr h="472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Comemoração do Dia Internacional da Família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  <a:tr h="472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Sinalização do Dia Internacional da Amizade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  <a:tr h="363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Integração em meio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escolar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  <a:tr h="472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Integração social e comunitária de crianças e jovens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  <a:tr h="472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Sinalização do mês dos maus tratos infantis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</a:tbl>
          </a:graphicData>
        </a:graphic>
      </p:graphicFrame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484438" y="549275"/>
            <a:ext cx="496728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Calendarização das atividades 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95537" y="1916832"/>
          <a:ext cx="8352928" cy="266429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170188"/>
                <a:gridCol w="481156"/>
                <a:gridCol w="482915"/>
                <a:gridCol w="592189"/>
                <a:gridCol w="583377"/>
                <a:gridCol w="582790"/>
                <a:gridCol w="499366"/>
                <a:gridCol w="499954"/>
                <a:gridCol w="499366"/>
                <a:gridCol w="499954"/>
                <a:gridCol w="499366"/>
                <a:gridCol w="499954"/>
                <a:gridCol w="462353"/>
              </a:tblGrid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Festas de aniversário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Comemoração </a:t>
                      </a: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do Feriado </a:t>
                      </a:r>
                      <a:r>
                        <a:rPr lang="pt-PT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Municipal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Comemoração do dia Mundial Alimentação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 pitchFamily="18" charset="0"/>
                          <a:cs typeface="Times New Roman" pitchFamily="18" charset="0"/>
                        </a:rPr>
                        <a:t>●</a:t>
                      </a: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05" marR="46305" marT="0" marB="0"/>
                </a:tc>
              </a:tr>
            </a:tbl>
          </a:graphicData>
        </a:graphic>
      </p:graphicFrame>
      <p:sp>
        <p:nvSpPr>
          <p:cNvPr id="3" name="Retângulo 3"/>
          <p:cNvSpPr>
            <a:spLocks noChangeArrowheads="1"/>
          </p:cNvSpPr>
          <p:nvPr/>
        </p:nvSpPr>
        <p:spPr bwMode="auto">
          <a:xfrm>
            <a:off x="2484438" y="549275"/>
            <a:ext cx="496728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Calendarização das atividades 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Imagem 3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3684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060432" cy="410445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PT" sz="34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pt-P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altLang="pt-P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Moura Salúquia – </a:t>
            </a:r>
            <a:r>
              <a:rPr lang="pt-P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Associação </a:t>
            </a:r>
            <a:r>
              <a:rPr lang="pt-PT" altLang="pt-P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Mulheres do Concelho de Moura </a:t>
            </a:r>
            <a:r>
              <a:rPr lang="pt-P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 por objetivo fundamental </a:t>
            </a:r>
            <a:r>
              <a:rPr lang="pt-PT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trabalhar </a:t>
            </a:r>
            <a:r>
              <a:rPr lang="pt-P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 a eliminação de todas as formas de discriminação baseadas no sexo, situação económica ou condição social, através da valorização e promoção dos direitos dos cidadãos, assim como proporcionar às mulheres a plena integração social, económica e cultural na sociedade.</a:t>
            </a:r>
            <a:r>
              <a:rPr lang="pt-PT" altLang="pt-P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Associação, têm no seu âmbito de </a:t>
            </a:r>
            <a:r>
              <a:rPr lang="pt-PT" altLang="pt-PT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ação</a:t>
            </a:r>
            <a:r>
              <a:rPr lang="pt-PT" altLang="pt-P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abranger todo o território nacional. </a:t>
            </a:r>
            <a:endParaRPr lang="pt-PT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PT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39552" y="908720"/>
            <a:ext cx="2520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</a:t>
            </a: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Associação de Mulheres </a:t>
            </a:r>
            <a:endParaRPr kumimoji="0" lang="pt-P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Concelho de Moura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0051"/>
            <a:ext cx="1811956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Sem tít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563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611560" y="620688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NAV - 2022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5536" y="1332723"/>
            <a:ext cx="8357492" cy="424731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 typeface="Wingdings"/>
              <a:buChar char="¥"/>
              <a:defRPr/>
            </a:pP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F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ortalecer parcerias, territórios e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áreas de intervenção, respondendo a necessidades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específicas</a:t>
            </a:r>
          </a:p>
          <a:p>
            <a:pPr>
              <a:lnSpc>
                <a:spcPct val="150000"/>
              </a:lnSpc>
              <a:defRPr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Promover o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atendimento, proteção e integração social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das vítimas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prevenir a </a:t>
            </a:r>
            <a:r>
              <a:rPr lang="pt-PT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revitimação</a:t>
            </a:r>
            <a:endParaRPr lang="pt-PT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Assinalar dias significativos para as temáticas da Cidadania, Direitos Humanos, Igualdade de Género e Violência Doméstica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pt-PT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1663935"/>
            <a:ext cx="8280920" cy="378565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PT" dirty="0" smtClean="0"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Informação à comunidade sobre o trabalho e atividades desenvolvidas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Dinamizar ações de sensibilização para a cidadania, violência no namoro e outras formas de violência junto das escolas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Capacitar e qualificar profissionais que intervêm na área da violência doméstica, de forma a melhorar a eficácia das intervenções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pt-PT" sz="2000" dirty="0">
              <a:latin typeface="Comic Sans MS" pitchFamily="66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611560" y="620688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NAV - 2022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611560" y="620688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NAV - 2022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9552" y="1268760"/>
            <a:ext cx="8141468" cy="373948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- Obter um conhecimento mais profundo sobre as dimensões estruturais da violência doméstica, de forma a direcionar a atuação do NAV e contribuir para a definição de estratégias institucionais e locais</a:t>
            </a:r>
          </a:p>
          <a:p>
            <a:pPr algn="just">
              <a:lnSpc>
                <a:spcPct val="150000"/>
              </a:lnSpc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Promover momentos de reflexão sobre a sustentabilidade, intervenção e construção de redes, com especial incidência na colaboração com autarquias do território de intervenção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pt-P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69269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latin typeface="Times New Roman" pitchFamily="18" charset="0"/>
                <a:cs typeface="Times New Roman" pitchFamily="18" charset="0"/>
              </a:rPr>
              <a:t>Projeto AGIR</a:t>
            </a:r>
            <a:endParaRPr lang="pt-PT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 descr="https://www.portugal2020.pt/Portal2020/Media/Default/Images/LOGOTipos/LOGO_POISE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060848"/>
            <a:ext cx="3755693" cy="2592288"/>
          </a:xfrm>
          <a:prstGeom prst="rect">
            <a:avLst/>
          </a:prstGeom>
          <a:noFill/>
        </p:spPr>
      </p:pic>
      <p:pic>
        <p:nvPicPr>
          <p:cNvPr id="7" name="Imagem 6" descr="Portugal2020 (1).jpg"/>
          <p:cNvPicPr>
            <a:picLocks noChangeAspect="1"/>
          </p:cNvPicPr>
          <p:nvPr/>
        </p:nvPicPr>
        <p:blipFill>
          <a:blip r:embed="rId3" cstate="print"/>
          <a:srcRect l="1896" t="3478" r="3289" b="6081"/>
          <a:stretch>
            <a:fillRect/>
          </a:stretch>
        </p:blipFill>
        <p:spPr>
          <a:xfrm>
            <a:off x="5148064" y="2924944"/>
            <a:ext cx="3461923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79004" y="651465"/>
            <a:ext cx="230882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PT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Projeto AGIR</a:t>
            </a:r>
            <a:endParaRPr lang="pt-PT" sz="24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7544" y="1483184"/>
            <a:ext cx="8208912" cy="453970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pt-PT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</a:t>
            </a:r>
            <a:r>
              <a:rPr lang="pt-PT" sz="2000" dirty="0" smtClean="0">
                <a:ea typeface="Calibri" pitchFamily="34" charset="0"/>
                <a:cs typeface="Times New Roman" pitchFamily="18" charset="0"/>
                <a:sym typeface="Wingdings"/>
              </a:rPr>
              <a:t> 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Projeto de intervenção nas áreas da Igualdade de Género e Violência Doméstica que permite a cobertura de todo o território de intervenção do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NAVBeja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pelo seu serviço de atendimento, deslocalizando o mesmo para junto de cada município e criando em cada um respostas a nível da sensibilização de públicos estratégicos, da articulação e trabalho em rede e da definição de estratégias participadas de intervenção. </a:t>
            </a:r>
          </a:p>
          <a:p>
            <a:pPr marL="457200" indent="-457200" algn="just">
              <a:lnSpc>
                <a:spcPct val="150000"/>
              </a:lnSpc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  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Data de início: 1 de dezembro de 2019</a:t>
            </a: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       Data de fim: 30 de novembro de 2022</a:t>
            </a:r>
          </a:p>
          <a:p>
            <a:pPr marL="457200" indent="-457200">
              <a:lnSpc>
                <a:spcPct val="150000"/>
              </a:lnSpc>
            </a:pPr>
            <a:endParaRPr lang="pt-PT" sz="18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5536" y="1124744"/>
            <a:ext cx="8280920" cy="674030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200000"/>
              </a:lnSpc>
            </a:pPr>
            <a:endParaRPr lang="pt-PT" sz="1200" dirty="0" smtClean="0"/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Descentralização e melhoria do serviço de atendimento e intervenção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eriod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Workshops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eriod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Sensibilização para a violência no namoro e igualdade de género nas escolas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eriod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Sensibilização para a violência doméstica e igualdade de género e mainstreaming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eriod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Campanhas de sensibilização/informação</a:t>
            </a:r>
          </a:p>
          <a:p>
            <a:pPr marL="457200" indent="-457200">
              <a:lnSpc>
                <a:spcPct val="200000"/>
              </a:lnSpc>
              <a:buFontTx/>
              <a:buAutoNum type="arabicPeriod"/>
            </a:pPr>
            <a:endParaRPr lang="pt-PT" sz="2000" dirty="0" smtClean="0"/>
          </a:p>
          <a:p>
            <a:pPr marL="457200" indent="-457200">
              <a:buFontTx/>
              <a:buAutoNum type="arabicPeriod"/>
            </a:pPr>
            <a:endParaRPr lang="pt-PT" sz="2000" dirty="0" smtClean="0"/>
          </a:p>
          <a:p>
            <a:pPr marL="457200" indent="-457200">
              <a:buAutoNum type="arabicPeriod"/>
            </a:pPr>
            <a:endParaRPr lang="pt-PT" sz="2000" dirty="0" smtClean="0"/>
          </a:p>
          <a:p>
            <a:pPr marL="228600" indent="-228600" algn="just">
              <a:defRPr/>
            </a:pPr>
            <a:endParaRPr lang="pt-PT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457200" indent="-457200" algn="just">
              <a:defRPr/>
            </a:pPr>
            <a:endParaRPr lang="pt-PT" dirty="0"/>
          </a:p>
          <a:p>
            <a:pPr algn="just">
              <a:defRPr/>
            </a:pPr>
            <a:endParaRPr lang="pt-PT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79004" y="651465"/>
            <a:ext cx="230882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PT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Projeto AGIR</a:t>
            </a:r>
            <a:endParaRPr lang="pt-PT" sz="24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3528" y="0"/>
            <a:ext cx="8285483" cy="843307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200000"/>
              </a:lnSpc>
            </a:pPr>
            <a:endParaRPr lang="pt-PT" sz="1200" dirty="0" smtClean="0"/>
          </a:p>
          <a:p>
            <a:pPr marL="457200" indent="-457200" algn="just">
              <a:lnSpc>
                <a:spcPct val="150000"/>
              </a:lnSpc>
            </a:pP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2. Workshops</a:t>
            </a:r>
          </a:p>
          <a:p>
            <a:pPr marL="457200" indent="-457200" algn="just">
              <a:lnSpc>
                <a:spcPct val="15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Atendimento a vítimas de violência doméstica – área da saúde, 6 horas</a:t>
            </a:r>
          </a:p>
          <a:p>
            <a:pPr marL="457200" indent="-457200" algn="just">
              <a:lnSpc>
                <a:spcPct val="15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Articulação e trabalho em rede, 6 horas – Moura , Barrancos, Serpa e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Alvito</a:t>
            </a:r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3. Sensibilização para a violência no namoro e igualdade de género nas escolas </a:t>
            </a:r>
          </a:p>
          <a:p>
            <a:pPr marL="457200" indent="-457200" algn="just">
              <a:lnSpc>
                <a:spcPct val="15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19 ações em concelhos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diversos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4. Sensibilização para a violência doméstica e igualdade de género e mainstreaming</a:t>
            </a:r>
          </a:p>
          <a:p>
            <a:pPr marL="457200" indent="-457200" algn="just">
              <a:lnSpc>
                <a:spcPct val="15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Workshop IG para funcionários/as autarquias , 3 horas – Barrancos, Mértola e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Vidigueira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5. Campanhas de sensibilização/informação</a:t>
            </a:r>
          </a:p>
          <a:p>
            <a:pPr marL="457200" indent="-457200" algn="just">
              <a:lnSpc>
                <a:spcPct val="15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Criação de música com videoclip sobre VD</a:t>
            </a:r>
          </a:p>
          <a:p>
            <a:pPr marL="457200" indent="-457200" algn="just">
              <a:lnSpc>
                <a:spcPct val="15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Campanha em jogo de futebol</a:t>
            </a:r>
          </a:p>
          <a:p>
            <a:pPr marL="457200" indent="-457200">
              <a:lnSpc>
                <a:spcPct val="200000"/>
              </a:lnSpc>
              <a:buFontTx/>
              <a:buAutoNum type="arabicPeriod"/>
            </a:pPr>
            <a:endParaRPr lang="pt-PT" sz="2000" dirty="0" smtClean="0"/>
          </a:p>
          <a:p>
            <a:pPr marL="457200" indent="-457200">
              <a:buFontTx/>
              <a:buAutoNum type="arabicPeriod"/>
            </a:pPr>
            <a:endParaRPr lang="pt-PT" sz="2000" dirty="0" smtClean="0"/>
          </a:p>
          <a:p>
            <a:pPr marL="457200" indent="-457200">
              <a:buAutoNum type="arabicPeriod"/>
            </a:pPr>
            <a:endParaRPr lang="pt-PT" sz="2000" dirty="0" smtClean="0"/>
          </a:p>
          <a:p>
            <a:pPr marL="228600" indent="-228600" algn="just">
              <a:defRPr/>
            </a:pPr>
            <a:endParaRPr lang="pt-PT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457200" indent="-457200" algn="just">
              <a:defRPr/>
            </a:pPr>
            <a:endParaRPr lang="pt-PT" dirty="0"/>
          </a:p>
          <a:p>
            <a:pPr algn="just">
              <a:defRPr/>
            </a:pPr>
            <a:endParaRPr lang="pt-P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1012" y="692696"/>
            <a:ext cx="5693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latin typeface="Times New Roman" pitchFamily="18" charset="0"/>
                <a:cs typeface="Times New Roman" pitchFamily="18" charset="0"/>
              </a:rPr>
              <a:t>Projeto CUIDAR - RAP</a:t>
            </a:r>
            <a:endParaRPr lang="pt-PT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https://www.portugal2020.pt/Portal2020/Media/Default/Images/LOGOTipos/LOGO_POISE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916832"/>
            <a:ext cx="3744416" cy="2584504"/>
          </a:xfrm>
          <a:prstGeom prst="rect">
            <a:avLst/>
          </a:prstGeom>
          <a:noFill/>
        </p:spPr>
      </p:pic>
      <p:pic>
        <p:nvPicPr>
          <p:cNvPr id="6" name="Imagem 5" descr="Portugal2020 (1).jpg"/>
          <p:cNvPicPr>
            <a:picLocks noChangeAspect="1"/>
          </p:cNvPicPr>
          <p:nvPr/>
        </p:nvPicPr>
        <p:blipFill>
          <a:blip r:embed="rId3" cstate="print"/>
          <a:srcRect l="1896" t="3478" r="3289" b="6081"/>
          <a:stretch>
            <a:fillRect/>
          </a:stretch>
        </p:blipFill>
        <p:spPr>
          <a:xfrm>
            <a:off x="5004048" y="2636912"/>
            <a:ext cx="3484080" cy="181172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79004" y="651465"/>
            <a:ext cx="346094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PT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Projeto CUIDAR - RAP</a:t>
            </a:r>
            <a:endParaRPr lang="pt-PT" sz="24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9552" y="1916832"/>
            <a:ext cx="8136904" cy="404726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/>
              <a:buChar char="¥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Projeto que consiste na criação de uma Resposta de Apoio Psicológico para crianças e jovens vítimas de violência doméstica em acompanhamento na RNAVVD</a:t>
            </a:r>
          </a:p>
          <a:p>
            <a:pPr marL="457200" indent="-457200" algn="just">
              <a:lnSpc>
                <a:spcPct val="150000"/>
              </a:lnSpc>
              <a:buFont typeface="Wingdings"/>
              <a:buChar char="¥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Meta: 275 atendimentos</a:t>
            </a:r>
          </a:p>
          <a:p>
            <a:pPr marL="457200" indent="-457200" algn="just">
              <a:lnSpc>
                <a:spcPct val="150000"/>
              </a:lnSpc>
              <a:buFont typeface="Wingdings"/>
              <a:buChar char="¥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Contratação de uma psicóloga</a:t>
            </a:r>
          </a:p>
          <a:p>
            <a:pPr marL="457200" indent="-457200" algn="just">
              <a:lnSpc>
                <a:spcPct val="150000"/>
              </a:lnSpc>
            </a:pPr>
            <a:endParaRPr lang="pt-PT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/>
            </a:endParaRPr>
          </a:p>
          <a:p>
            <a:pPr marL="457200" indent="-457200" algn="just">
              <a:lnSpc>
                <a:spcPct val="150000"/>
              </a:lnSpc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  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Duração: 18 meses</a:t>
            </a:r>
          </a:p>
          <a:p>
            <a:pPr marL="457200" indent="-457200">
              <a:lnSpc>
                <a:spcPct val="150000"/>
              </a:lnSpc>
            </a:pPr>
            <a:endParaRPr lang="pt-PT" sz="18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04856" cy="223224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O </a:t>
            </a:r>
            <a:r>
              <a:rPr lang="pt-P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presente Plano Anual é um documento de programação das </a:t>
            </a: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atividades, </a:t>
            </a:r>
            <a:r>
              <a:rPr lang="pt-P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propostas pelas diferentes respostas sociais, que pretendemos que seja executado com qualidade e ao mesmo tempo, sirva de identificação da Moura Salúquia – AMCM</a:t>
            </a: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9552" y="908720"/>
            <a:ext cx="2304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</a:t>
            </a: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Associação de Mulheres 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Concelho de Moura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5"/>
            <a:ext cx="1872208" cy="669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7624" y="62068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latin typeface="Times New Roman" pitchFamily="18" charset="0"/>
                <a:cs typeface="Times New Roman" pitchFamily="18" charset="0"/>
              </a:rPr>
              <a:t>Candidatura apresentada</a:t>
            </a:r>
            <a:endParaRPr lang="pt-PT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cig.gov.pt/wp-content/uploads/2013/11/logocigtop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976664" cy="3590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620688"/>
            <a:ext cx="410445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Projeto 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SATF às ONG de mulheres   </a:t>
            </a:r>
            <a:endParaRPr lang="pt-PT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7544" y="620688"/>
            <a:ext cx="8352928" cy="665682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pt-PT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PT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M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elhorar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a intervenção na área da violência doméstica, com ações desenvolvidas tanto junto das utentes da casa abrigo, como das equipas que intervêm com as vítimas, com impacto a nível do acolhimento e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atendimento</a:t>
            </a:r>
            <a:endParaRPr lang="pt-PT" sz="16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1 – Programa de Encontros/Seminários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 destinado a entidades da RNAVVD  do Alentejo, assente na apresentação de boas práticas e troca de experiências e no reforço das relações e do trabalho em rede entre estruturas – realização de 3 encontros no espaço de um ano.   </a:t>
            </a:r>
          </a:p>
          <a:p>
            <a:pPr algn="just">
              <a:lnSpc>
                <a:spcPct val="150000"/>
              </a:lnSpc>
            </a:pP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2 - Programa de Atividades de carácter social/cultural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 destinado a vítimas de violência doméstica acolhidas em casa abrigo, que promovam o desenvolvimento de competências e experiências diversas, com resultado direto no bem-estar, autonomia, inclusão social e sentimento de pertença das pessoas acompanhadas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3 – Programa de Supervisão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 para a equipa técnica com o objetivo de melhorar as práticas e processos de intervenção dos elementos da instituição, tanto na perspetiva de casa abrigo, centro de atendimento e da resposta de apoio psicológico a crianças e jovens – 3 sessões no espaço de um ano</a:t>
            </a:r>
          </a:p>
          <a:p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defRPr/>
            </a:pPr>
            <a:endParaRPr lang="pt-PT" sz="1200" dirty="0">
              <a:cs typeface="Times New Roman" pitchFamily="18" charset="0"/>
            </a:endParaRPr>
          </a:p>
          <a:p>
            <a:pPr marL="228600" indent="-228600" algn="just">
              <a:defRPr/>
            </a:pPr>
            <a:endParaRPr lang="pt-PT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457200" indent="-457200" algn="just">
              <a:defRPr/>
            </a:pPr>
            <a:endParaRPr lang="pt-PT" dirty="0"/>
          </a:p>
          <a:p>
            <a:pPr algn="just">
              <a:defRPr/>
            </a:pPr>
            <a:endParaRPr lang="pt-PT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99592" y="1484784"/>
            <a:ext cx="7272808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PT" sz="4000" b="1" dirty="0" err="1">
                <a:ea typeface="Calibri" pitchFamily="34" charset="0"/>
                <a:cs typeface="Times New Roman" pitchFamily="18" charset="0"/>
              </a:rPr>
              <a:t>Projeto</a:t>
            </a:r>
            <a:r>
              <a:rPr lang="pt-PT" sz="40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pt-PT" sz="4000" b="1" dirty="0" smtClean="0">
                <a:ea typeface="Calibri" pitchFamily="34" charset="0"/>
                <a:cs typeface="Times New Roman" pitchFamily="18" charset="0"/>
              </a:rPr>
              <a:t>#</a:t>
            </a:r>
            <a:r>
              <a:rPr lang="pt-PT" sz="4000" b="1" dirty="0" err="1" smtClean="0">
                <a:ea typeface="Calibri" pitchFamily="34" charset="0"/>
                <a:cs typeface="Times New Roman" pitchFamily="18" charset="0"/>
              </a:rPr>
              <a:t>MaisIgualdade</a:t>
            </a:r>
            <a:endParaRPr lang="pt-PT" sz="4000" i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36912"/>
            <a:ext cx="3187302" cy="19047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517232"/>
            <a:ext cx="4860032" cy="76854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23528" y="267543"/>
            <a:ext cx="8352928" cy="766363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 </a:t>
            </a: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Contribuir para uma cidadania alicerçada no princípio da igualdade de género que implique toda a comunidade educativa </a:t>
            </a: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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Início a 1 de outubro de 2019 e término a 30 de setembro de 2022</a:t>
            </a:r>
          </a:p>
          <a:p>
            <a:pPr marL="457200" indent="-457200">
              <a:lnSpc>
                <a:spcPct val="150000"/>
              </a:lnSpc>
            </a:pP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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Ano letivo de 2021/2022:</a:t>
            </a:r>
          </a:p>
          <a:p>
            <a:pPr marL="228600" indent="-228600" algn="just">
              <a:lnSpc>
                <a:spcPct val="150000"/>
              </a:lnSpc>
              <a:buAutoNum type="arabicPeriod"/>
              <a:defRPr/>
            </a:pPr>
            <a:r>
              <a:rPr lang="pt-PT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Ações de sensibilização nos Agrupamentos de Escolas de Moura e Amareleja e Escola Profissional de Moura 7,º, 9.º, 10.º e 12.º ano</a:t>
            </a:r>
            <a:r>
              <a:rPr lang="pt-PT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Desconstruir Preconceitos na Igualdade de Género, Igualdade no desporto e áreas de formação, emprego e escolhas profissionais</a:t>
            </a:r>
            <a:r>
              <a:rPr lang="pt-PT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pt-PT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indent="-228600" algn="just">
              <a:lnSpc>
                <a:spcPct val="150000"/>
              </a:lnSpc>
              <a:buAutoNum type="arabicPeriod"/>
              <a:defRPr/>
            </a:pPr>
            <a:r>
              <a:rPr lang="pt-PT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Apresentação do </a:t>
            </a:r>
            <a:r>
              <a:rPr lang="pt-PT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Projeto</a:t>
            </a:r>
            <a:r>
              <a:rPr lang="pt-PT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Pedagógico </a:t>
            </a:r>
            <a:r>
              <a:rPr lang="pt-PT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“Amar-te e Respeitar-te” </a:t>
            </a:r>
            <a:r>
              <a:rPr lang="pt-PT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músico Jimmy P. (7.ºano) e do </a:t>
            </a:r>
            <a:r>
              <a:rPr lang="pt-PT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Projeto</a:t>
            </a:r>
            <a:r>
              <a:rPr lang="pt-PT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“Não é Normal” </a:t>
            </a:r>
            <a:r>
              <a:rPr lang="pt-PT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 Diogo Faro. (12º.ano</a:t>
            </a:r>
            <a:r>
              <a:rPr lang="pt-PT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pt-PT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indent="-228600" algn="just">
              <a:lnSpc>
                <a:spcPct val="150000"/>
              </a:lnSpc>
              <a:buAutoNum type="arabicPeriod"/>
              <a:defRPr/>
            </a:pPr>
            <a:r>
              <a:rPr lang="pt-PT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Workshops</a:t>
            </a:r>
            <a:r>
              <a:rPr lang="pt-PT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direcionados a professores(as)/educadores(as) e auxiliares de ação educativa sobre Igualdade de </a:t>
            </a:r>
            <a:r>
              <a:rPr lang="pt-PT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Género</a:t>
            </a:r>
            <a:endParaRPr lang="pt-PT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indent="-228600" algn="just">
              <a:lnSpc>
                <a:spcPct val="150000"/>
              </a:lnSpc>
              <a:buAutoNum type="arabicPeriod"/>
              <a:defRPr/>
            </a:pPr>
            <a:r>
              <a:rPr lang="pt-PT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Criação de uma exposição itinerante </a:t>
            </a:r>
            <a:r>
              <a:rPr lang="pt-PT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pela comunidade educativa do Concelho de Moura e </a:t>
            </a:r>
            <a:r>
              <a:rPr lang="pt-PT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criação de materiais /produtos </a:t>
            </a:r>
            <a:r>
              <a:rPr lang="pt-PT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–murais da igualdade e uma peça de teatro sobre a Violência Doméstica. </a:t>
            </a:r>
          </a:p>
          <a:p>
            <a:pPr algn="just">
              <a:defRPr/>
            </a:pPr>
            <a:endParaRPr lang="pt-PT" sz="1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pt-PT" sz="1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228600" indent="-228600" algn="just">
              <a:buAutoNum type="arabicPeriod"/>
              <a:defRPr/>
            </a:pPr>
            <a:endParaRPr lang="pt-PT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457200" indent="-457200" algn="just">
              <a:defRPr/>
            </a:pPr>
            <a:endParaRPr lang="pt-PT" dirty="0"/>
          </a:p>
          <a:p>
            <a:pPr algn="just">
              <a:defRPr/>
            </a:pPr>
            <a:endParaRPr lang="pt-P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79712" y="1052736"/>
          <a:ext cx="5410200" cy="3810000"/>
        </p:xfrm>
        <a:graphic>
          <a:graphicData uri="http://schemas.openxmlformats.org/presentationml/2006/ole">
            <p:oleObj spid="_x0000_s1026" r:id="rId3" imgW="9482207" imgH="6024606" progId="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331640" y="764704"/>
            <a:ext cx="662473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PT" sz="2800" b="1" dirty="0" smtClean="0">
                <a:ea typeface="Calibri" pitchFamily="34" charset="0"/>
                <a:cs typeface="Times New Roman" pitchFamily="18" charset="0"/>
              </a:rPr>
              <a:t>CATL</a:t>
            </a:r>
            <a:r>
              <a:rPr lang="pt-P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800" b="1" i="1" dirty="0" smtClean="0">
                <a:ea typeface="Calibri" pitchFamily="34" charset="0"/>
                <a:cs typeface="Times New Roman" pitchFamily="18" charset="0"/>
              </a:rPr>
              <a:t>Girassol – 2021/2022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11560" y="2033181"/>
            <a:ext cx="468052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600" dirty="0" smtClean="0">
                <a:ea typeface="Calibri" pitchFamily="34" charset="0"/>
                <a:cs typeface="Times New Roman" pitchFamily="18" charset="0"/>
                <a:sym typeface="Wingdings"/>
              </a:rPr>
              <a:t></a:t>
            </a:r>
            <a:r>
              <a:rPr lang="pt-PT" sz="2000" dirty="0" smtClean="0">
                <a:ea typeface="Calibri" pitchFamily="34" charset="0"/>
                <a:cs typeface="Times New Roman" pitchFamily="18" charset="0"/>
                <a:sym typeface="Wingdings"/>
              </a:rPr>
              <a:t>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Desenvolvimento de competências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pessoais e sociais no âmbito das relações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interpessoais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participando em atividades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lúdico pedagógicas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3302698" cy="467171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539552" y="1375901"/>
            <a:ext cx="7920880" cy="4093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Este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projeto 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concentra as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suas ações pedagógicas em três eixos fundamentais de orientação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pt-PT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1. A </a:t>
            </a:r>
            <a:r>
              <a:rPr lang="pt-PT" sz="2000" dirty="0" err="1">
                <a:latin typeface="Times New Roman" pitchFamily="18" charset="0"/>
                <a:cs typeface="Times New Roman" pitchFamily="18" charset="0"/>
              </a:rPr>
              <a:t>ação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 educativa da 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realidade da região e da comunidade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onde está inserido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Ação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educativa relacionada com 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a Cidadania, Igualdade de Género e Exclusão Social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Reciclagem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PT" sz="20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7544" y="795481"/>
            <a:ext cx="33123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PT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CATL</a:t>
            </a:r>
            <a:r>
              <a:rPr lang="pt-PT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Girassol - 2021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67544" y="795481"/>
            <a:ext cx="33123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PT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CATL</a:t>
            </a:r>
            <a:r>
              <a:rPr lang="pt-PT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Girassol - 2021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556792"/>
            <a:ext cx="8136904" cy="2191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tividades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relacionadas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 as seguintes temáticas: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Outono, São Martinho,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Família, Declaração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Universal dos Direitos das Crianças, Inverno, Natal, Reis, Dia dos Namorados,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Alimentação, Carnaval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Dia do Pai, Primavera,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Páscoa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Dia da Mãe, Dia da Criança, Dia da Família, Santos Populares,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Verão ou Dia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dos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Avós.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4149080"/>
            <a:ext cx="8136904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ficina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teatro,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 a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criação de peças de teatro, alusivas a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temas específicos e datas comemorativas,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tais como o dia da criança,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declaração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universal dos direitos das crianças, prevenção do </a:t>
            </a:r>
            <a:r>
              <a:rPr lang="pt-PT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bullying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o natal entre outros</a:t>
            </a:r>
            <a:r>
              <a:rPr lang="pt-PT" sz="20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pt-PT" sz="20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 noGrp="1"/>
          </p:cNvSpPr>
          <p:nvPr>
            <p:ph type="title"/>
          </p:nvPr>
        </p:nvSpPr>
        <p:spPr>
          <a:xfrm>
            <a:off x="1619672" y="4221088"/>
            <a:ext cx="5616624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563880" marR="5080" indent="-551815" algn="just">
              <a:lnSpc>
                <a:spcPts val="3890"/>
              </a:lnSpc>
              <a:spcBef>
                <a:spcPts val="585"/>
              </a:spcBef>
              <a:tabLst>
                <a:tab pos="2221865" algn="l"/>
              </a:tabLst>
            </a:pPr>
            <a:r>
              <a:rPr sz="3200" spc="4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1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4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4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3200" spc="-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3200" spc="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sz="3200" spc="1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2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sz="3200" spc="-4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sz="3200" spc="1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ME-QUER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1052736"/>
            <a:ext cx="2664296" cy="300304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 noGrp="1"/>
          </p:cNvSpPr>
          <p:nvPr>
            <p:ph type="title"/>
          </p:nvPr>
        </p:nvSpPr>
        <p:spPr>
          <a:xfrm>
            <a:off x="1403648" y="620688"/>
            <a:ext cx="633670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468630" algn="l"/>
                <a:tab pos="2665730" algn="l"/>
                <a:tab pos="4187825" algn="l"/>
                <a:tab pos="5735320" algn="l"/>
                <a:tab pos="6429375" algn="l"/>
              </a:tabLst>
            </a:pPr>
            <a:r>
              <a:rPr sz="2000" spc="1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	</a:t>
            </a:r>
            <a:r>
              <a:rPr sz="2000" spc="2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spc="2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spc="2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1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spc="2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spc="28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spc="-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2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spc="10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000" spc="1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spc="1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1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spc="28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sz="2000" spc="1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-1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3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000" spc="-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28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spc="2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spc="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sz="2000" spc="2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spc="2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000" spc="1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3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000" spc="2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1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67544" y="1340768"/>
            <a:ext cx="8280920" cy="492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5080" indent="-228600" algn="just">
              <a:lnSpc>
                <a:spcPct val="80100"/>
              </a:lnSpc>
              <a:spcBef>
                <a:spcPts val="509"/>
              </a:spcBef>
              <a:buSzPct val="67647"/>
              <a:buFont typeface="Arial MT"/>
              <a:buChar char="•"/>
              <a:tabLst>
                <a:tab pos="241300" algn="l"/>
              </a:tabLst>
            </a:pPr>
            <a:r>
              <a:rPr lang="pt-PT" spc="-45" dirty="0" smtClean="0">
                <a:solidFill>
                  <a:srgbClr val="293737"/>
                </a:solidFill>
                <a:latin typeface="Times New Roman"/>
                <a:cs typeface="Times New Roman"/>
              </a:rPr>
              <a:t>É </a:t>
            </a:r>
            <a:r>
              <a:rPr lang="pt-PT" spc="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um </a:t>
            </a:r>
            <a:r>
              <a:rPr lang="pt-PT" spc="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documento 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que </a:t>
            </a:r>
            <a:r>
              <a:rPr lang="pt-PT" spc="-50" dirty="0" smtClean="0">
                <a:solidFill>
                  <a:srgbClr val="293737"/>
                </a:solidFill>
                <a:latin typeface="Times New Roman"/>
                <a:cs typeface="Times New Roman"/>
              </a:rPr>
              <a:t>serve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de </a:t>
            </a: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apoio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e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orientação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á </a:t>
            </a: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prática </a:t>
            </a:r>
            <a:r>
              <a:rPr lang="pt-PT" spc="-45" dirty="0" smtClean="0">
                <a:solidFill>
                  <a:srgbClr val="293737"/>
                </a:solidFill>
                <a:latin typeface="Times New Roman"/>
                <a:cs typeface="Times New Roman"/>
              </a:rPr>
              <a:t>pedagógica </a:t>
            </a: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das </a:t>
            </a:r>
            <a:r>
              <a:rPr lang="pt-PT" spc="-60" dirty="0" smtClean="0">
                <a:solidFill>
                  <a:srgbClr val="293737"/>
                </a:solidFill>
                <a:latin typeface="Times New Roman"/>
                <a:cs typeface="Times New Roman"/>
              </a:rPr>
              <a:t>salas </a:t>
            </a:r>
            <a:r>
              <a:rPr lang="pt-PT" spc="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do </a:t>
            </a: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Berçário </a:t>
            </a:r>
            <a:r>
              <a:rPr lang="pt-PT" spc="-50" dirty="0" smtClean="0">
                <a:solidFill>
                  <a:srgbClr val="293737"/>
                </a:solidFill>
                <a:latin typeface="Times New Roman"/>
                <a:cs typeface="Times New Roman"/>
              </a:rPr>
              <a:t>Verde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e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da 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50" dirty="0" smtClean="0">
                <a:solidFill>
                  <a:srgbClr val="293737"/>
                </a:solidFill>
                <a:latin typeface="Times New Roman"/>
                <a:cs typeface="Times New Roman"/>
              </a:rPr>
              <a:t>Sala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de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Atividades </a:t>
            </a:r>
            <a:r>
              <a:rPr lang="pt-PT" spc="-50" dirty="0" smtClean="0">
                <a:solidFill>
                  <a:srgbClr val="293737"/>
                </a:solidFill>
                <a:latin typeface="Times New Roman"/>
                <a:cs typeface="Times New Roman"/>
              </a:rPr>
              <a:t>Sala </a:t>
            </a:r>
            <a:r>
              <a:rPr lang="pt-PT" spc="-60" dirty="0" smtClean="0">
                <a:solidFill>
                  <a:srgbClr val="293737"/>
                </a:solidFill>
                <a:latin typeface="Times New Roman"/>
                <a:cs typeface="Times New Roman"/>
              </a:rPr>
              <a:t>Azul. </a:t>
            </a:r>
            <a:r>
              <a:rPr lang="pt-PT" spc="105" dirty="0" smtClean="0">
                <a:solidFill>
                  <a:srgbClr val="293737"/>
                </a:solidFill>
                <a:latin typeface="Times New Roman"/>
                <a:cs typeface="Times New Roman"/>
              </a:rPr>
              <a:t>O 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plano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de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atividades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é </a:t>
            </a:r>
            <a:r>
              <a:rPr lang="pt-PT" spc="-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dirigido </a:t>
            </a:r>
            <a:r>
              <a:rPr lang="pt-PT" spc="-65" dirty="0" smtClean="0">
                <a:solidFill>
                  <a:srgbClr val="293737"/>
                </a:solidFill>
                <a:latin typeface="Times New Roman"/>
                <a:cs typeface="Times New Roman"/>
              </a:rPr>
              <a:t>ás </a:t>
            </a: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crianças,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á </a:t>
            </a:r>
            <a:r>
              <a:rPr lang="pt-PT" spc="-25" dirty="0" smtClean="0">
                <a:solidFill>
                  <a:srgbClr val="293737"/>
                </a:solidFill>
                <a:latin typeface="Times New Roman"/>
                <a:cs typeface="Times New Roman"/>
              </a:rPr>
              <a:t>sua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família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e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á 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comunidade 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em</a:t>
            </a:r>
            <a:r>
              <a:rPr lang="pt-PT" spc="-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alguns</a:t>
            </a:r>
            <a:r>
              <a:rPr lang="pt-PT" spc="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momentos.</a:t>
            </a:r>
            <a:endParaRPr lang="pt-PT" dirty="0" smtClean="0">
              <a:latin typeface="Times New Roman"/>
              <a:cs typeface="Times New Roman"/>
            </a:endParaRPr>
          </a:p>
          <a:p>
            <a:pPr marL="281940" algn="just">
              <a:lnSpc>
                <a:spcPct val="100000"/>
              </a:lnSpc>
              <a:spcBef>
                <a:spcPts val="590"/>
              </a:spcBef>
            </a:pPr>
            <a:r>
              <a:rPr lang="pt-PT" spc="-9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e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q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uip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a </a:t>
            </a: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p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e</a:t>
            </a:r>
            <a:r>
              <a:rPr lang="pt-PT" spc="-50" dirty="0" smtClean="0">
                <a:solidFill>
                  <a:srgbClr val="293737"/>
                </a:solidFill>
                <a:latin typeface="Times New Roman"/>
                <a:cs typeface="Times New Roman"/>
              </a:rPr>
              <a:t>da</a:t>
            </a:r>
            <a:r>
              <a:rPr lang="pt-PT" spc="-60" dirty="0" smtClean="0">
                <a:solidFill>
                  <a:srgbClr val="293737"/>
                </a:solidFill>
                <a:latin typeface="Times New Roman"/>
                <a:cs typeface="Times New Roman"/>
              </a:rPr>
              <a:t>g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ó</a:t>
            </a:r>
            <a:r>
              <a:rPr lang="pt-PT" spc="-150" dirty="0" smtClean="0">
                <a:solidFill>
                  <a:srgbClr val="293737"/>
                </a:solidFill>
                <a:latin typeface="Times New Roman"/>
                <a:cs typeface="Times New Roman"/>
              </a:rPr>
              <a:t>g</a:t>
            </a: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i</a:t>
            </a:r>
            <a:r>
              <a:rPr lang="pt-PT" spc="-55" dirty="0" smtClean="0">
                <a:solidFill>
                  <a:srgbClr val="293737"/>
                </a:solidFill>
                <a:latin typeface="Times New Roman"/>
                <a:cs typeface="Times New Roman"/>
              </a:rPr>
              <a:t>ca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é</a:t>
            </a: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constituída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p</a:t>
            </a:r>
            <a:r>
              <a:rPr lang="pt-PT" spc="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or</a:t>
            </a:r>
            <a:endParaRPr lang="pt-PT" dirty="0" smtClean="0">
              <a:latin typeface="Times New Roman"/>
              <a:cs typeface="Times New Roman"/>
            </a:endParaRPr>
          </a:p>
          <a:p>
            <a:pPr marL="294640" indent="-281940" algn="just">
              <a:lnSpc>
                <a:spcPct val="100000"/>
              </a:lnSpc>
              <a:spcBef>
                <a:spcPts val="600"/>
              </a:spcBef>
              <a:buSzPct val="67647"/>
              <a:buFont typeface="Arial MT"/>
              <a:buChar char="•"/>
              <a:tabLst>
                <a:tab pos="294640" algn="l"/>
              </a:tabLst>
            </a:pP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Berçário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85" dirty="0" smtClean="0">
                <a:solidFill>
                  <a:srgbClr val="293737"/>
                </a:solidFill>
                <a:latin typeface="Times New Roman"/>
                <a:cs typeface="Times New Roman"/>
              </a:rPr>
              <a:t>Verde-</a:t>
            </a:r>
            <a:r>
              <a:rPr lang="pt-PT" spc="-2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está</a:t>
            </a: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ao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cuidado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dos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bebés</a:t>
            </a:r>
            <a:r>
              <a:rPr lang="pt-PT" spc="44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6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as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auxiliares</a:t>
            </a:r>
            <a:r>
              <a:rPr lang="pt-PT" spc="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de</a:t>
            </a: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5" dirty="0" err="1" smtClean="0">
                <a:solidFill>
                  <a:srgbClr val="293737"/>
                </a:solidFill>
                <a:latin typeface="Times New Roman"/>
                <a:cs typeface="Times New Roman"/>
              </a:rPr>
              <a:t>acção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25" dirty="0" smtClean="0">
                <a:solidFill>
                  <a:srgbClr val="293737"/>
                </a:solidFill>
                <a:latin typeface="Times New Roman"/>
                <a:cs typeface="Times New Roman"/>
              </a:rPr>
              <a:t>educativa</a:t>
            </a:r>
            <a:endParaRPr lang="pt-PT" dirty="0" smtClean="0">
              <a:latin typeface="Times New Roman"/>
              <a:cs typeface="Times New Roman"/>
            </a:endParaRPr>
          </a:p>
          <a:p>
            <a:pPr marL="228600" algn="just">
              <a:lnSpc>
                <a:spcPct val="100000"/>
              </a:lnSpc>
              <a:spcBef>
                <a:spcPts val="585"/>
              </a:spcBef>
            </a:pP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Tânia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Rodrigues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e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Sandra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Ásper</a:t>
            </a:r>
            <a:endParaRPr lang="pt-PT" dirty="0" smtClean="0">
              <a:latin typeface="Times New Roman"/>
              <a:cs typeface="Times New Roman"/>
            </a:endParaRPr>
          </a:p>
          <a:p>
            <a:pPr marL="12700" marR="367665" indent="269240" algn="just">
              <a:lnSpc>
                <a:spcPts val="1630"/>
              </a:lnSpc>
              <a:spcBef>
                <a:spcPts val="990"/>
              </a:spcBef>
            </a:pPr>
            <a:r>
              <a:rPr lang="pt-PT" spc="-50" dirty="0" smtClean="0">
                <a:solidFill>
                  <a:srgbClr val="293737"/>
                </a:solidFill>
                <a:latin typeface="Times New Roman"/>
                <a:cs typeface="Times New Roman"/>
              </a:rPr>
              <a:t>Sala</a:t>
            </a:r>
            <a:r>
              <a:rPr lang="pt-PT" spc="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0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Azul-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está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ao</a:t>
            </a:r>
            <a:r>
              <a:rPr lang="pt-PT" spc="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cuidado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das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crianças</a:t>
            </a:r>
            <a:r>
              <a:rPr lang="pt-PT" spc="4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Educadora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Ana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Cruz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,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</a:t>
            </a:r>
            <a:r>
              <a:rPr lang="pt-PT" spc="5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auxiliar</a:t>
            </a:r>
            <a:r>
              <a:rPr lang="pt-PT" spc="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de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ação</a:t>
            </a:r>
            <a:r>
              <a:rPr lang="pt-PT" spc="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educativa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Nélia </a:t>
            </a:r>
            <a:r>
              <a:rPr lang="pt-PT" spc="-409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Marvão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e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uma</a:t>
            </a: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estagiária</a:t>
            </a:r>
            <a:r>
              <a:rPr lang="pt-PT" spc="2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Estela.</a:t>
            </a:r>
            <a:endParaRPr lang="pt-PT" dirty="0" smtClean="0">
              <a:latin typeface="Times New Roman"/>
              <a:cs typeface="Times New Roman"/>
            </a:endParaRPr>
          </a:p>
          <a:p>
            <a:pPr marL="281940" algn="just">
              <a:lnSpc>
                <a:spcPct val="100000"/>
              </a:lnSpc>
              <a:spcBef>
                <a:spcPts val="615"/>
              </a:spcBef>
            </a:pP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Ainda</a:t>
            </a:r>
            <a:r>
              <a:rPr lang="pt-PT" spc="-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na</a:t>
            </a: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equipa </a:t>
            </a: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temos</a:t>
            </a:r>
            <a:endParaRPr lang="pt-PT" dirty="0" smtClean="0">
              <a:latin typeface="Times New Roman"/>
              <a:cs typeface="Times New Roman"/>
            </a:endParaRPr>
          </a:p>
          <a:p>
            <a:pPr marL="390525" algn="just">
              <a:lnSpc>
                <a:spcPct val="100000"/>
              </a:lnSpc>
              <a:spcBef>
                <a:spcPts val="585"/>
              </a:spcBef>
            </a:pPr>
            <a:r>
              <a:rPr lang="pt-PT" dirty="0" err="1" smtClean="0">
                <a:solidFill>
                  <a:srgbClr val="293737"/>
                </a:solidFill>
                <a:latin typeface="Times New Roman"/>
                <a:cs typeface="Times New Roman"/>
              </a:rPr>
              <a:t>Dra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25" dirty="0" smtClean="0">
                <a:solidFill>
                  <a:srgbClr val="293737"/>
                </a:solidFill>
                <a:latin typeface="Times New Roman"/>
                <a:cs typeface="Times New Roman"/>
              </a:rPr>
              <a:t>Natália</a:t>
            </a:r>
            <a:r>
              <a:rPr lang="pt-PT" spc="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80" dirty="0" smtClean="0">
                <a:solidFill>
                  <a:srgbClr val="293737"/>
                </a:solidFill>
                <a:latin typeface="Times New Roman"/>
                <a:cs typeface="Times New Roman"/>
              </a:rPr>
              <a:t>Pão-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Duro-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Assistente</a:t>
            </a:r>
            <a:r>
              <a:rPr lang="pt-PT" spc="-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5" dirty="0" smtClean="0">
                <a:solidFill>
                  <a:srgbClr val="293737"/>
                </a:solidFill>
                <a:latin typeface="Times New Roman"/>
                <a:cs typeface="Times New Roman"/>
              </a:rPr>
              <a:t>Social</a:t>
            </a:r>
            <a:endParaRPr lang="pt-PT" dirty="0" smtClean="0">
              <a:latin typeface="Times New Roman"/>
              <a:cs typeface="Times New Roman"/>
            </a:endParaRPr>
          </a:p>
          <a:p>
            <a:pPr marL="337185" algn="just">
              <a:lnSpc>
                <a:spcPct val="100000"/>
              </a:lnSpc>
              <a:spcBef>
                <a:spcPts val="590"/>
              </a:spcBef>
            </a:pP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Ana </a:t>
            </a:r>
            <a:r>
              <a:rPr lang="pt-PT" spc="-25" dirty="0" smtClean="0">
                <a:solidFill>
                  <a:srgbClr val="293737"/>
                </a:solidFill>
                <a:latin typeface="Times New Roman"/>
                <a:cs typeface="Times New Roman"/>
              </a:rPr>
              <a:t>Cristina-</a:t>
            </a:r>
            <a:r>
              <a:rPr lang="pt-PT" spc="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Administrativa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e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condutora</a:t>
            </a: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da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carrinha</a:t>
            </a:r>
            <a:endParaRPr lang="pt-PT" dirty="0" smtClean="0">
              <a:latin typeface="Times New Roman"/>
              <a:cs typeface="Times New Roman"/>
            </a:endParaRPr>
          </a:p>
          <a:p>
            <a:pPr marL="337185" algn="just">
              <a:lnSpc>
                <a:spcPct val="100000"/>
              </a:lnSpc>
              <a:spcBef>
                <a:spcPts val="605"/>
              </a:spcBef>
            </a:pPr>
            <a:r>
              <a:rPr lang="pt-PT" spc="-2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Anabela</a:t>
            </a: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75" dirty="0" smtClean="0">
                <a:solidFill>
                  <a:srgbClr val="293737"/>
                </a:solidFill>
                <a:latin typeface="Times New Roman"/>
                <a:cs typeface="Times New Roman"/>
              </a:rPr>
              <a:t>Ásper-</a:t>
            </a: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Cozinheira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e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condutora</a:t>
            </a: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da carrinha</a:t>
            </a:r>
            <a:endParaRPr lang="pt-PT" dirty="0" smtClean="0">
              <a:latin typeface="Times New Roman"/>
              <a:cs typeface="Times New Roman"/>
            </a:endParaRPr>
          </a:p>
          <a:p>
            <a:pPr marL="337185" algn="just">
              <a:lnSpc>
                <a:spcPct val="100000"/>
              </a:lnSpc>
              <a:spcBef>
                <a:spcPts val="585"/>
              </a:spcBef>
            </a:pP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Cláudia-</a:t>
            </a:r>
            <a:r>
              <a:rPr lang="pt-PT" spc="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Auxiliar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de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ação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educativa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que </a:t>
            </a:r>
            <a:r>
              <a:rPr lang="pt-PT" spc="-65" dirty="0" smtClean="0">
                <a:solidFill>
                  <a:srgbClr val="293737"/>
                </a:solidFill>
                <a:latin typeface="Times New Roman"/>
                <a:cs typeface="Times New Roman"/>
              </a:rPr>
              <a:t>se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encontra</a:t>
            </a:r>
            <a:r>
              <a:rPr lang="pt-PT" spc="-2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de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baixa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de</a:t>
            </a: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parto</a:t>
            </a:r>
            <a:endParaRPr lang="pt-PT" dirty="0" smtClean="0">
              <a:latin typeface="Times New Roman"/>
              <a:cs typeface="Times New Roman"/>
            </a:endParaRPr>
          </a:p>
          <a:p>
            <a:pPr marL="12700" marR="88900" indent="324485" algn="just">
              <a:lnSpc>
                <a:spcPct val="80000"/>
              </a:lnSpc>
              <a:spcBef>
                <a:spcPts val="994"/>
              </a:spcBef>
            </a:pPr>
            <a:r>
              <a:rPr lang="pt-PT" spc="-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Propomo-nos</a:t>
            </a:r>
            <a:r>
              <a:rPr lang="pt-PT" spc="2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5" dirty="0" smtClean="0">
                <a:solidFill>
                  <a:srgbClr val="293737"/>
                </a:solidFill>
                <a:latin typeface="Times New Roman"/>
                <a:cs typeface="Times New Roman"/>
              </a:rPr>
              <a:t>desenvolver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ao</a:t>
            </a:r>
            <a:r>
              <a:rPr lang="pt-PT" spc="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longo</a:t>
            </a:r>
            <a:r>
              <a:rPr lang="pt-PT" spc="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do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1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ano</a:t>
            </a:r>
            <a:r>
              <a:rPr lang="pt-PT" spc="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5" dirty="0" smtClean="0">
                <a:solidFill>
                  <a:srgbClr val="293737"/>
                </a:solidFill>
                <a:latin typeface="Times New Roman"/>
                <a:cs typeface="Times New Roman"/>
              </a:rPr>
              <a:t>letivo</a:t>
            </a:r>
            <a:r>
              <a:rPr lang="pt-PT" spc="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6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as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50" dirty="0" smtClean="0">
                <a:solidFill>
                  <a:srgbClr val="293737"/>
                </a:solidFill>
                <a:latin typeface="Times New Roman"/>
                <a:cs typeface="Times New Roman"/>
              </a:rPr>
              <a:t>diversas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atividades</a:t>
            </a:r>
            <a:r>
              <a:rPr lang="pt-PT" spc="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que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apresento,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sabendo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que </a:t>
            </a:r>
            <a:r>
              <a:rPr lang="pt-PT" spc="-409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poderemos</a:t>
            </a: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ter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de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65" dirty="0" smtClean="0">
                <a:solidFill>
                  <a:srgbClr val="293737"/>
                </a:solidFill>
                <a:latin typeface="Times New Roman"/>
                <a:cs typeface="Times New Roman"/>
              </a:rPr>
              <a:t>fazer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0" dirty="0" smtClean="0">
                <a:solidFill>
                  <a:srgbClr val="293737"/>
                </a:solidFill>
                <a:latin typeface="Times New Roman"/>
                <a:cs typeface="Times New Roman"/>
              </a:rPr>
              <a:t>alterações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40" dirty="0" smtClean="0">
                <a:solidFill>
                  <a:srgbClr val="293737"/>
                </a:solidFill>
                <a:latin typeface="Times New Roman"/>
                <a:cs typeface="Times New Roman"/>
              </a:rPr>
              <a:t>e</a:t>
            </a: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2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adaptações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0" dirty="0" smtClean="0">
                <a:solidFill>
                  <a:srgbClr val="293737"/>
                </a:solidFill>
                <a:latin typeface="Times New Roman"/>
                <a:cs typeface="Times New Roman"/>
              </a:rPr>
              <a:t>conforme</a:t>
            </a:r>
            <a:r>
              <a:rPr lang="pt-PT" spc="-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a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situação</a:t>
            </a:r>
            <a:r>
              <a:rPr lang="pt-PT" spc="-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que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ainda</a:t>
            </a:r>
            <a:r>
              <a:rPr lang="pt-PT" spc="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65" dirty="0" smtClean="0">
                <a:solidFill>
                  <a:srgbClr val="293737"/>
                </a:solidFill>
                <a:latin typeface="Times New Roman"/>
                <a:cs typeface="Times New Roman"/>
              </a:rPr>
              <a:t>se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55" dirty="0" smtClean="0">
                <a:solidFill>
                  <a:srgbClr val="293737"/>
                </a:solidFill>
                <a:latin typeface="Times New Roman"/>
                <a:cs typeface="Times New Roman"/>
              </a:rPr>
              <a:t>verifica</a:t>
            </a:r>
            <a:r>
              <a:rPr lang="pt-PT" spc="5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20" dirty="0" smtClean="0">
                <a:solidFill>
                  <a:srgbClr val="293737"/>
                </a:solidFill>
                <a:latin typeface="Times New Roman"/>
                <a:cs typeface="Times New Roman"/>
              </a:rPr>
              <a:t>do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15" dirty="0" err="1" smtClean="0">
                <a:solidFill>
                  <a:srgbClr val="293737"/>
                </a:solidFill>
                <a:latin typeface="Times New Roman"/>
                <a:cs typeface="Times New Roman"/>
              </a:rPr>
              <a:t>Covid</a:t>
            </a:r>
            <a:r>
              <a:rPr lang="pt-PT" dirty="0" smtClean="0">
                <a:solidFill>
                  <a:srgbClr val="293737"/>
                </a:solidFill>
                <a:latin typeface="Times New Roman"/>
                <a:cs typeface="Times New Roman"/>
              </a:rPr>
              <a:t> </a:t>
            </a:r>
            <a:r>
              <a:rPr lang="pt-PT" spc="-35" dirty="0" smtClean="0">
                <a:solidFill>
                  <a:srgbClr val="293737"/>
                </a:solidFill>
                <a:latin typeface="Times New Roman"/>
                <a:cs typeface="Times New Roman"/>
              </a:rPr>
              <a:t>19.</a:t>
            </a:r>
            <a:endParaRPr lang="pt-P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9552" y="1700808"/>
            <a:ext cx="8104310" cy="46805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 </a:t>
            </a:r>
            <a:r>
              <a:rPr lang="pt-PT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Dinamização de edições da Moura Salúquia:</a:t>
            </a:r>
          </a:p>
          <a:p>
            <a:pPr algn="just">
              <a:lnSpc>
                <a:spcPct val="150000"/>
              </a:lnSpc>
            </a:pPr>
            <a:r>
              <a:rPr lang="pt-PT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Mulheres – Modos de Vida, Lidas e Saberes;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Lenda da Moura Salúquia; 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Vivências;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pt-P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Livro de Poesia – “Magias do feminino olhar”;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Postais da Moura Salúquia;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Postais ilustrados humorísticos;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Postais alusivos ao dia Internacional da Mulher.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pt-P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Postais alusivos ao dia Internacional </a:t>
            </a: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 a Eliminação da       Violência Contra as Mulheres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22" y="436359"/>
            <a:ext cx="1878743" cy="671959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7544" y="900506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</a:t>
            </a: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Associação de Mulheres 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Concelho de Moura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720220" y="1023617"/>
            <a:ext cx="3613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400" b="1" dirty="0" err="1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Atividades</a:t>
            </a:r>
            <a:r>
              <a:rPr lang="pt-PT" sz="2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Pontuais</a:t>
            </a:r>
            <a:endParaRPr lang="pt-PT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915816" y="620688"/>
            <a:ext cx="3499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pc="19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pc="21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pt-PT" spc="-17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pc="355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PT" spc="-8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pc="12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PT" spc="21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spc="28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PT" spc="21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spc="19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pc="9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PT" spc="114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PT" spc="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4" y="1340768"/>
          <a:ext cx="8208912" cy="3939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9781"/>
                <a:gridCol w="4949131"/>
              </a:tblGrid>
              <a:tr h="3672408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Integração</a:t>
                      </a:r>
                      <a:r>
                        <a:rPr sz="2000" spc="-8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ptação</a:t>
                      </a:r>
                      <a:r>
                        <a:rPr sz="2000" spc="-8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spc="-100" dirty="0">
                          <a:latin typeface="Times New Roman" pitchFamily="18" charset="0"/>
                          <a:cs typeface="Times New Roman" pitchFamily="18" charset="0"/>
                        </a:rPr>
                        <a:t>crianças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735" marR="542290">
                        <a:lnSpc>
                          <a:spcPct val="114999"/>
                        </a:lnSpc>
                        <a:spcBef>
                          <a:spcPts val="1010"/>
                        </a:spcBef>
                      </a:pP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rg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ação</a:t>
                      </a: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ambiente  </a:t>
                      </a:r>
                      <a:r>
                        <a:rPr sz="2000" spc="-105" dirty="0">
                          <a:latin typeface="Times New Roman" pitchFamily="18" charset="0"/>
                          <a:cs typeface="Times New Roman" pitchFamily="18" charset="0"/>
                        </a:rPr>
                        <a:t>educativo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Definir</a:t>
                      </a:r>
                      <a:r>
                        <a:rPr sz="2000" spc="-70" dirty="0">
                          <a:latin typeface="Times New Roman" pitchFamily="18" charset="0"/>
                          <a:cs typeface="Times New Roman" pitchFamily="18" charset="0"/>
                        </a:rPr>
                        <a:t> Rotinas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735" marR="826135">
                        <a:lnSpc>
                          <a:spcPct val="114999"/>
                        </a:lnSpc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Ass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nalar</a:t>
                      </a:r>
                      <a:r>
                        <a:rPr sz="2000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hega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7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o  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Outono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D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Criar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0" dirty="0">
                          <a:latin typeface="Times New Roman" pitchFamily="18" charset="0"/>
                          <a:cs typeface="Times New Roman" pitchFamily="18" charset="0"/>
                        </a:rPr>
                        <a:t>laços</a:t>
                      </a:r>
                      <a:r>
                        <a:rPr sz="2000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10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35" dirty="0">
                          <a:latin typeface="Times New Roman" pitchFamily="18" charset="0"/>
                          <a:cs typeface="Times New Roman" pitchFamily="18" charset="0"/>
                        </a:rPr>
                        <a:t>afetividade</a:t>
                      </a:r>
                      <a:r>
                        <a:rPr sz="2000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com </a:t>
                      </a:r>
                      <a:r>
                        <a:rPr sz="2000" spc="-110" dirty="0"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r>
                        <a:rPr sz="20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0" dirty="0">
                          <a:latin typeface="Times New Roman" pitchFamily="18" charset="0"/>
                          <a:cs typeface="Times New Roman" pitchFamily="18" charset="0"/>
                        </a:rPr>
                        <a:t>crianças</a:t>
                      </a:r>
                      <a:r>
                        <a:rPr sz="2000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2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735" marR="88201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sz="2000" spc="-5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opo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ci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nar</a:t>
                      </a: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um</a:t>
                      </a:r>
                      <a:r>
                        <a:rPr sz="20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ambiente</a:t>
                      </a:r>
                      <a:r>
                        <a:rPr sz="20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anquilo</a:t>
                      </a:r>
                      <a:r>
                        <a:rPr sz="20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  </a:t>
                      </a:r>
                      <a:r>
                        <a:rPr sz="2000" spc="-55" dirty="0">
                          <a:latin typeface="Times New Roman" pitchFamily="18" charset="0"/>
                          <a:cs typeface="Times New Roman" pitchFamily="18" charset="0"/>
                        </a:rPr>
                        <a:t>harmonioso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735" marR="624840">
                        <a:lnSpc>
                          <a:spcPct val="114999"/>
                        </a:lnSpc>
                        <a:spcBef>
                          <a:spcPts val="1005"/>
                        </a:spcBef>
                      </a:pPr>
                      <a:r>
                        <a:rPr sz="2000" spc="-75" dirty="0">
                          <a:latin typeface="Times New Roman" pitchFamily="18" charset="0"/>
                          <a:cs typeface="Times New Roman" pitchFamily="18" charset="0"/>
                        </a:rPr>
                        <a:t>.Desenvolver</a:t>
                      </a:r>
                      <a:r>
                        <a:rPr sz="2000" spc="-8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85" dirty="0">
                          <a:latin typeface="Times New Roman" pitchFamily="18" charset="0"/>
                          <a:cs typeface="Times New Roman" pitchFamily="18" charset="0"/>
                        </a:rPr>
                        <a:t>jogos</a:t>
                      </a:r>
                      <a:r>
                        <a:rPr sz="2000" spc="-7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2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brincadeiras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65" dirty="0">
                          <a:latin typeface="Times New Roman" pitchFamily="18" charset="0"/>
                          <a:cs typeface="Times New Roman" pitchFamily="18" charset="0"/>
                        </a:rPr>
                        <a:t>com</a:t>
                      </a:r>
                      <a:r>
                        <a:rPr sz="2000" spc="-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10" dirty="0">
                          <a:latin typeface="Times New Roman" pitchFamily="18" charset="0"/>
                          <a:cs typeface="Times New Roman" pitchFamily="18" charset="0"/>
                        </a:rPr>
                        <a:t>as </a:t>
                      </a:r>
                      <a:r>
                        <a:rPr sz="2000" spc="-5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crianças</a:t>
                      </a: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grupo</a:t>
                      </a:r>
                      <a:r>
                        <a:rPr sz="2000" spc="-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individual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2000" spc="-110" dirty="0">
                          <a:latin typeface="Times New Roman" pitchFamily="18" charset="0"/>
                          <a:cs typeface="Times New Roman" pitchFamily="18" charset="0"/>
                        </a:rPr>
                        <a:t>.Preparar</a:t>
                      </a:r>
                      <a:r>
                        <a:rPr sz="2000" spc="-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0" dirty="0">
                          <a:latin typeface="Times New Roman" pitchFamily="18" charset="0"/>
                          <a:cs typeface="Times New Roman" pitchFamily="18" charset="0"/>
                        </a:rPr>
                        <a:t>cantinhos</a:t>
                      </a:r>
                      <a:r>
                        <a:rPr sz="2000" spc="-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35" dirty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35" dirty="0">
                          <a:latin typeface="Times New Roman" pitchFamily="18" charset="0"/>
                          <a:cs typeface="Times New Roman" pitchFamily="18" charset="0"/>
                        </a:rPr>
                        <a:t>sala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2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85" dirty="0">
                          <a:latin typeface="Times New Roman" pitchFamily="18" charset="0"/>
                          <a:cs typeface="Times New Roman" pitchFamily="18" charset="0"/>
                        </a:rPr>
                        <a:t>regras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735" marR="332740">
                        <a:lnSpc>
                          <a:spcPct val="114999"/>
                        </a:lnSpc>
                        <a:spcBef>
                          <a:spcPts val="994"/>
                        </a:spcBef>
                      </a:pPr>
                      <a:r>
                        <a:rPr sz="2000" spc="-27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2000" spc="-2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Brincadeira</a:t>
                      </a:r>
                      <a:r>
                        <a:rPr sz="20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5" dirty="0">
                          <a:latin typeface="Times New Roman" pitchFamily="18" charset="0"/>
                          <a:cs typeface="Times New Roman" pitchFamily="18" charset="0"/>
                        </a:rPr>
                        <a:t>exterior</a:t>
                      </a:r>
                      <a:r>
                        <a:rPr sz="20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14" dirty="0">
                          <a:latin typeface="Times New Roman" pitchFamily="18" charset="0"/>
                          <a:cs typeface="Times New Roman" pitchFamily="18" charset="0"/>
                        </a:rPr>
                        <a:t>para</a:t>
                      </a:r>
                      <a:r>
                        <a:rPr sz="20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14" dirty="0">
                          <a:latin typeface="Times New Roman" pitchFamily="18" charset="0"/>
                          <a:cs typeface="Times New Roman" pitchFamily="18" charset="0"/>
                        </a:rPr>
                        <a:t>apanhar</a:t>
                      </a:r>
                      <a:r>
                        <a:rPr sz="2000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10" dirty="0">
                          <a:latin typeface="Times New Roman" pitchFamily="18" charset="0"/>
                          <a:cs typeface="Times New Roman" pitchFamily="18" charset="0"/>
                        </a:rPr>
                        <a:t>folhas </a:t>
                      </a:r>
                      <a:r>
                        <a:rPr sz="2000" spc="-5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uton</a:t>
                      </a:r>
                      <a:r>
                        <a:rPr sz="2000" spc="-4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sz="2000" spc="-229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obs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4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ç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ão</a:t>
                      </a:r>
                      <a:r>
                        <a:rPr sz="2000" spc="-7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natu</a:t>
                      </a:r>
                      <a:r>
                        <a:rPr sz="2000" spc="-4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  <a:p>
                      <a:pPr marL="38735" marR="621665">
                        <a:lnSpc>
                          <a:spcPct val="114999"/>
                        </a:lnSpc>
                        <a:spcBef>
                          <a:spcPts val="1010"/>
                        </a:spcBef>
                      </a:pPr>
                      <a:r>
                        <a:rPr sz="2000" spc="-85" dirty="0">
                          <a:latin typeface="Times New Roman" pitchFamily="18" charset="0"/>
                          <a:cs typeface="Times New Roman" pitchFamily="18" charset="0"/>
                        </a:rPr>
                        <a:t>-Atividades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5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70" dirty="0">
                          <a:latin typeface="Times New Roman" pitchFamily="18" charset="0"/>
                          <a:cs typeface="Times New Roman" pitchFamily="18" charset="0"/>
                        </a:rPr>
                        <a:t>expressão</a:t>
                      </a: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25" dirty="0">
                          <a:latin typeface="Times New Roman" pitchFamily="18" charset="0"/>
                          <a:cs typeface="Times New Roman" pitchFamily="18" charset="0"/>
                        </a:rPr>
                        <a:t>plástica</a:t>
                      </a: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5" dirty="0">
                          <a:latin typeface="Times New Roman" pitchFamily="18" charset="0"/>
                          <a:cs typeface="Times New Roman" pitchFamily="18" charset="0"/>
                        </a:rPr>
                        <a:t>sobre</a:t>
                      </a: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25" dirty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sz="2000" spc="-5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outono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D"/>
                    </a:solidFill>
                  </a:tcPr>
                </a:tc>
              </a:tr>
            </a:tbl>
          </a:graphicData>
        </a:graphic>
      </p:graphicFrame>
      <p:pic>
        <p:nvPicPr>
          <p:cNvPr id="6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4288" y="5301208"/>
            <a:ext cx="1080120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987824" y="548680"/>
            <a:ext cx="3461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pc="19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pc="21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pt-PT" spc="-17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pc="355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PT" spc="-8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pc="49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PT" spc="465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t-PT" spc="28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PT" spc="465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t-PT" spc="9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PT" spc="114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PT" spc="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7544" y="1412776"/>
          <a:ext cx="8208912" cy="4756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3715"/>
                <a:gridCol w="4515197"/>
              </a:tblGrid>
              <a:tr h="432048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4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dese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ol</a:t>
                      </a:r>
                      <a:r>
                        <a:rPr sz="2000" spc="-45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ojeto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pt-PT" sz="20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meçar </a:t>
                      </a:r>
                      <a:r>
                        <a:rPr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edag</a:t>
                      </a:r>
                      <a:r>
                        <a:rPr sz="20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gico</a:t>
                      </a:r>
                      <a:r>
                        <a:rPr sz="2000" spc="-18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Nas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asas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 err="1">
                          <a:latin typeface="Times New Roman" pitchFamily="18" charset="0"/>
                          <a:cs typeface="Times New Roman" pitchFamily="18" charset="0"/>
                        </a:rPr>
                        <a:t>Imagi</a:t>
                      </a:r>
                      <a:r>
                        <a:rPr sz="2000" spc="5" dirty="0" err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sz="2000" dirty="0" err="1">
                          <a:latin typeface="Times New Roman" pitchFamily="18" charset="0"/>
                          <a:cs typeface="Times New Roman" pitchFamily="18" charset="0"/>
                        </a:rPr>
                        <a:t>ação</a:t>
                      </a:r>
                      <a:r>
                        <a:rPr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ndial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sz="2000" spc="-19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Alime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tação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000" spc="-75" dirty="0" smtClean="0">
                          <a:latin typeface="Times New Roman" pitchFamily="18" charset="0"/>
                          <a:cs typeface="Times New Roman" pitchFamily="18" charset="0"/>
                        </a:rPr>
                        <a:t>Halloween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D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-45" dirty="0">
                          <a:latin typeface="Times New Roman" pitchFamily="18" charset="0"/>
                          <a:cs typeface="Times New Roman" pitchFamily="18" charset="0"/>
                        </a:rPr>
                        <a:t>Observação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5" dirty="0">
                          <a:latin typeface="Times New Roman" pitchFamily="18" charset="0"/>
                          <a:cs typeface="Times New Roman" pitchFamily="18" charset="0"/>
                        </a:rPr>
                        <a:t>imagens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85" dirty="0">
                          <a:latin typeface="Times New Roman" pitchFamily="18" charset="0"/>
                          <a:cs typeface="Times New Roman" pitchFamily="18" charset="0"/>
                        </a:rPr>
                        <a:t>passarinhos,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características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Ativ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ojeto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2000" spc="-75" dirty="0">
                          <a:latin typeface="Times New Roman" pitchFamily="18" charset="0"/>
                          <a:cs typeface="Times New Roman" pitchFamily="18" charset="0"/>
                        </a:rPr>
                        <a:t>.Explorar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5" dirty="0">
                          <a:latin typeface="Times New Roman" pitchFamily="18" charset="0"/>
                          <a:cs typeface="Times New Roman" pitchFamily="18" charset="0"/>
                        </a:rPr>
                        <a:t>alimentos,</a:t>
                      </a:r>
                      <a:r>
                        <a:rPr sz="2000" spc="-18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texturas,</a:t>
                      </a:r>
                      <a:r>
                        <a:rPr sz="2000" spc="-18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85" dirty="0">
                          <a:latin typeface="Times New Roman" pitchFamily="18" charset="0"/>
                          <a:cs typeface="Times New Roman" pitchFamily="18" charset="0"/>
                        </a:rPr>
                        <a:t>sabores,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características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450" marR="346075">
                        <a:lnSpc>
                          <a:spcPct val="114999"/>
                        </a:lnSpc>
                        <a:spcBef>
                          <a:spcPts val="1000"/>
                        </a:spcBef>
                      </a:pPr>
                      <a:r>
                        <a:rPr sz="2000" spc="-55" dirty="0">
                          <a:latin typeface="Times New Roman" pitchFamily="18" charset="0"/>
                          <a:cs typeface="Times New Roman" pitchFamily="18" charset="0"/>
                        </a:rPr>
                        <a:t>Oferecer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0" dirty="0">
                          <a:latin typeface="Times New Roman" pitchFamily="18" charset="0"/>
                          <a:cs typeface="Times New Roman" pitchFamily="18" charset="0"/>
                        </a:rPr>
                        <a:t>ás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0" dirty="0">
                          <a:latin typeface="Times New Roman" pitchFamily="18" charset="0"/>
                          <a:cs typeface="Times New Roman" pitchFamily="18" charset="0"/>
                        </a:rPr>
                        <a:t>crianças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14" dirty="0">
                          <a:latin typeface="Times New Roman" pitchFamily="18" charset="0"/>
                          <a:cs typeface="Times New Roman" pitchFamily="18" charset="0"/>
                        </a:rPr>
                        <a:t>uma</a:t>
                      </a: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10" dirty="0">
                          <a:latin typeface="Times New Roman" pitchFamily="18" charset="0"/>
                          <a:cs typeface="Times New Roman" pitchFamily="18" charset="0"/>
                        </a:rPr>
                        <a:t>ementa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10" dirty="0">
                          <a:latin typeface="Times New Roman" pitchFamily="18" charset="0"/>
                          <a:cs typeface="Times New Roman" pitchFamily="18" charset="0"/>
                        </a:rPr>
                        <a:t>variada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1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com </a:t>
                      </a:r>
                      <a:r>
                        <a:rPr sz="2000" spc="-4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eceitas</a:t>
                      </a: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pelos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pais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anches  </a:t>
                      </a:r>
                      <a:r>
                        <a:rPr sz="2000" spc="-90" dirty="0">
                          <a:latin typeface="Times New Roman" pitchFamily="18" charset="0"/>
                          <a:cs typeface="Times New Roman" pitchFamily="18" charset="0"/>
                        </a:rPr>
                        <a:t>diversificados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450" marR="360680">
                        <a:lnSpc>
                          <a:spcPct val="115100"/>
                        </a:lnSpc>
                        <a:spcBef>
                          <a:spcPts val="1005"/>
                        </a:spcBef>
                      </a:pP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alar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das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xas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le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ão  ass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ciad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s,</a:t>
                      </a:r>
                      <a:r>
                        <a:rPr sz="2000" spc="-1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ras,</a:t>
                      </a:r>
                      <a:r>
                        <a:rPr sz="2000" spc="-1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fantasmas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desp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3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tando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o 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imaginário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das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5" dirty="0">
                          <a:latin typeface="Times New Roman" pitchFamily="18" charset="0"/>
                          <a:cs typeface="Times New Roman" pitchFamily="18" charset="0"/>
                        </a:rPr>
                        <a:t>crianças.</a:t>
                      </a:r>
                      <a:r>
                        <a:rPr sz="2000" spc="-18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Conhecer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80" dirty="0">
                          <a:latin typeface="Times New Roman" pitchFamily="18" charset="0"/>
                          <a:cs typeface="Times New Roman" pitchFamily="18" charset="0"/>
                        </a:rPr>
                        <a:t>morcegos.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D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6376" y="5517232"/>
            <a:ext cx="792088" cy="83822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843808" y="692696"/>
            <a:ext cx="3712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spc="75" dirty="0" smtClean="0">
                <a:latin typeface="Times New Roman" pitchFamily="18" charset="0"/>
                <a:cs typeface="Times New Roman" pitchFamily="18" charset="0"/>
              </a:rPr>
              <a:t>MÊS	</a:t>
            </a:r>
            <a:r>
              <a:rPr lang="pt-PT" sz="2000" spc="135" dirty="0" smtClean="0">
                <a:latin typeface="Times New Roman" pitchFamily="18" charset="0"/>
                <a:cs typeface="Times New Roman" pitchFamily="18" charset="0"/>
              </a:rPr>
              <a:t>DE	</a:t>
            </a:r>
            <a:r>
              <a:rPr lang="pt-PT" sz="2000" spc="204" dirty="0" smtClean="0">
                <a:latin typeface="Times New Roman" pitchFamily="18" charset="0"/>
                <a:cs typeface="Times New Roman" pitchFamily="18" charset="0"/>
              </a:rPr>
              <a:t>NOVEMBRO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9552" y="1124744"/>
          <a:ext cx="8208912" cy="4691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5073"/>
                <a:gridCol w="4693839"/>
              </a:tblGrid>
              <a:tr h="3456384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.Cele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ração 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S.</a:t>
                      </a:r>
                      <a:r>
                        <a:rPr sz="2000" spc="-18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  <a:r>
                        <a:rPr sz="2000" spc="4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sz="2000" spc="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3655" marR="127635">
                        <a:lnSpc>
                          <a:spcPct val="115100"/>
                        </a:lnSpc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Cele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ração 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Naci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nal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ija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ma  e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ção Internaci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nal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dos  Di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eit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das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Crianças-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.Assinal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sz="2000" spc="-45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sário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eche</a:t>
                      </a: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D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Ativ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essão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plásti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tema,</a:t>
                      </a:r>
                    </a:p>
                    <a:p>
                      <a:pPr marL="33655" marR="374015">
                        <a:lnSpc>
                          <a:spcPct val="114999"/>
                        </a:lnSpc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ração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our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iç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castanhas.</a:t>
                      </a:r>
                      <a:r>
                        <a:rPr sz="2000" spc="-17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ração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de  </a:t>
                      </a:r>
                      <a:r>
                        <a:rPr sz="2000" spc="-85" dirty="0">
                          <a:latin typeface="Times New Roman" pitchFamily="18" charset="0"/>
                          <a:cs typeface="Times New Roman" pitchFamily="18" charset="0"/>
                        </a:rPr>
                        <a:t>cartuchos.</a:t>
                      </a:r>
                      <a:r>
                        <a:rPr sz="2000" spc="-18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0" dirty="0">
                          <a:latin typeface="Times New Roman" pitchFamily="18" charset="0"/>
                          <a:cs typeface="Times New Roman" pitchFamily="18" charset="0"/>
                        </a:rPr>
                        <a:t>Realização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85" dirty="0">
                          <a:latin typeface="Times New Roman" pitchFamily="18" charset="0"/>
                          <a:cs typeface="Times New Roman" pitchFamily="18" charset="0"/>
                        </a:rPr>
                        <a:t>magusto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no </a:t>
                      </a:r>
                      <a:r>
                        <a:rPr sz="2000" spc="-90" dirty="0">
                          <a:latin typeface="Times New Roman" pitchFamily="18" charset="0"/>
                          <a:cs typeface="Times New Roman" pitchFamily="18" charset="0"/>
                        </a:rPr>
                        <a:t>exterior.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His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ria da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Cas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ha.</a:t>
                      </a:r>
                    </a:p>
                    <a:p>
                      <a:pPr marL="33655" marR="83185">
                        <a:lnSpc>
                          <a:spcPct val="115100"/>
                        </a:lnSpc>
                        <a:spcBef>
                          <a:spcPts val="994"/>
                        </a:spcBef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memorar</a:t>
                      </a:r>
                      <a:r>
                        <a:rPr sz="2000" spc="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pijama,</a:t>
                      </a:r>
                      <a:r>
                        <a:rPr sz="2000" spc="-18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curando</a:t>
                      </a: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transmi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ir  </a:t>
                      </a:r>
                      <a:r>
                        <a:rPr sz="2000" spc="-16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1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10" dirty="0">
                          <a:latin typeface="Times New Roman" pitchFamily="18" charset="0"/>
                          <a:cs typeface="Times New Roman" pitchFamily="18" charset="0"/>
                        </a:rPr>
                        <a:t>segurança, 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conforto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que </a:t>
                      </a:r>
                      <a:r>
                        <a:rPr sz="2000" spc="-110" dirty="0">
                          <a:latin typeface="Times New Roman" pitchFamily="18" charset="0"/>
                          <a:cs typeface="Times New Roman" pitchFamily="18" charset="0"/>
                        </a:rPr>
                        <a:t>uma </a:t>
                      </a:r>
                      <a:r>
                        <a:rPr sz="2000" spc="-140" dirty="0">
                          <a:latin typeface="Times New Roman" pitchFamily="18" charset="0"/>
                          <a:cs typeface="Times New Roman" pitchFamily="18" charset="0"/>
                        </a:rPr>
                        <a:t>família</a:t>
                      </a:r>
                      <a:r>
                        <a:rPr sz="2000" spc="-1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70" dirty="0">
                          <a:latin typeface="Times New Roman" pitchFamily="18" charset="0"/>
                          <a:cs typeface="Times New Roman" pitchFamily="18" charset="0"/>
                        </a:rPr>
                        <a:t>pode </a:t>
                      </a:r>
                      <a:r>
                        <a:rPr sz="2000" spc="-80" dirty="0">
                          <a:latin typeface="Times New Roman" pitchFamily="18" charset="0"/>
                          <a:cs typeface="Times New Roman" pitchFamily="18" charset="0"/>
                        </a:rPr>
                        <a:t>dar </a:t>
                      </a:r>
                      <a:r>
                        <a:rPr sz="2000" spc="-160" dirty="0">
                          <a:latin typeface="Times New Roman" pitchFamily="18" charset="0"/>
                          <a:cs typeface="Times New Roman" pitchFamily="18" charset="0"/>
                        </a:rPr>
                        <a:t>á </a:t>
                      </a:r>
                      <a:r>
                        <a:rPr sz="2000" spc="-1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cria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ça.</a:t>
                      </a:r>
                      <a:r>
                        <a:rPr sz="2000" spc="-17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Reali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estendal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dos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eit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pais.</a:t>
                      </a:r>
                    </a:p>
                    <a:p>
                      <a:pPr marL="33655" marR="340360">
                        <a:lnSpc>
                          <a:spcPct val="114999"/>
                        </a:lnSpc>
                        <a:spcBef>
                          <a:spcPts val="1010"/>
                        </a:spcBef>
                      </a:pPr>
                      <a:r>
                        <a:rPr sz="2000" spc="-24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2000" spc="-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75" dirty="0">
                          <a:latin typeface="Times New Roman" pitchFamily="18" charset="0"/>
                          <a:cs typeface="Times New Roman" pitchFamily="18" charset="0"/>
                        </a:rPr>
                        <a:t>Elaborar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14" dirty="0">
                          <a:latin typeface="Times New Roman" pitchFamily="18" charset="0"/>
                          <a:cs typeface="Times New Roman" pitchFamily="18" charset="0"/>
                        </a:rPr>
                        <a:t>uma</a:t>
                      </a: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5" dirty="0">
                          <a:latin typeface="Times New Roman" pitchFamily="18" charset="0"/>
                          <a:cs typeface="Times New Roman" pitchFamily="18" charset="0"/>
                        </a:rPr>
                        <a:t>lembrança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80" dirty="0">
                          <a:latin typeface="Times New Roman" pitchFamily="18" charset="0"/>
                          <a:cs typeface="Times New Roman" pitchFamily="18" charset="0"/>
                        </a:rPr>
                        <a:t>aniversário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0" dirty="0">
                          <a:latin typeface="Times New Roman" pitchFamily="18" charset="0"/>
                          <a:cs typeface="Times New Roman" pitchFamily="18" charset="0"/>
                        </a:rPr>
                        <a:t>para</a:t>
                      </a: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0" dirty="0">
                          <a:latin typeface="Times New Roman" pitchFamily="18" charset="0"/>
                          <a:cs typeface="Times New Roman" pitchFamily="18" charset="0"/>
                        </a:rPr>
                        <a:t>as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5" dirty="0">
                          <a:latin typeface="Times New Roman" pitchFamily="18" charset="0"/>
                          <a:cs typeface="Times New Roman" pitchFamily="18" charset="0"/>
                        </a:rPr>
                        <a:t>crianças.</a:t>
                      </a:r>
                      <a:r>
                        <a:rPr sz="2000" spc="-18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Lanche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convívio.</a:t>
                      </a:r>
                      <a:r>
                        <a:rPr sz="2000" spc="-1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5" dirty="0">
                          <a:latin typeface="Times New Roman" pitchFamily="18" charset="0"/>
                          <a:cs typeface="Times New Roman" pitchFamily="18" charset="0"/>
                        </a:rPr>
                        <a:t>Oferta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bolo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aos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30" dirty="0">
                          <a:latin typeface="Times New Roman" pitchFamily="18" charset="0"/>
                          <a:cs typeface="Times New Roman" pitchFamily="18" charset="0"/>
                        </a:rPr>
                        <a:t>pais.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D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352" y="5517232"/>
            <a:ext cx="864096" cy="9087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771800" y="620688"/>
            <a:ext cx="361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spc="75" dirty="0" smtClean="0">
                <a:latin typeface="Times New Roman" pitchFamily="18" charset="0"/>
                <a:cs typeface="Times New Roman" pitchFamily="18" charset="0"/>
              </a:rPr>
              <a:t>MÊS	</a:t>
            </a:r>
            <a:r>
              <a:rPr lang="pt-PT" sz="2000" spc="135" dirty="0" smtClean="0">
                <a:latin typeface="Times New Roman" pitchFamily="18" charset="0"/>
                <a:cs typeface="Times New Roman" pitchFamily="18" charset="0"/>
              </a:rPr>
              <a:t>DE	</a:t>
            </a:r>
            <a:r>
              <a:rPr lang="pt-PT" sz="2000" spc="170" dirty="0" smtClean="0">
                <a:latin typeface="Times New Roman" pitchFamily="18" charset="0"/>
                <a:cs typeface="Times New Roman" pitchFamily="18" charset="0"/>
              </a:rPr>
              <a:t>DEZEMBRO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9552" y="1412776"/>
          <a:ext cx="7992888" cy="389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029"/>
                <a:gridCol w="5539859"/>
              </a:tblGrid>
              <a:tr h="345638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2000" spc="-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assina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natalíc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2000" spc="-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esta</a:t>
                      </a: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Natal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2000" spc="-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r>
                        <a:rPr sz="2000" spc="5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Pa</a:t>
                      </a:r>
                      <a:r>
                        <a:rPr sz="2000" spc="4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ilha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hegada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erno</a:t>
                      </a: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D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114" dirty="0">
                          <a:latin typeface="Times New Roman" pitchFamily="18" charset="0"/>
                          <a:cs typeface="Times New Roman" pitchFamily="18" charset="0"/>
                        </a:rPr>
                        <a:t>.Realização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5" dirty="0">
                          <a:latin typeface="Times New Roman" pitchFamily="18" charset="0"/>
                          <a:cs typeface="Times New Roman" pitchFamily="18" charset="0"/>
                        </a:rPr>
                        <a:t>atividades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sobre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2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Natal,</a:t>
                      </a:r>
                      <a:r>
                        <a:rPr sz="2000" spc="-17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1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5" dirty="0">
                          <a:latin typeface="Times New Roman" pitchFamily="18" charset="0"/>
                          <a:cs typeface="Times New Roman" pitchFamily="18" charset="0"/>
                        </a:rPr>
                        <a:t>realização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20" dirty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0" dirty="0">
                          <a:latin typeface="Times New Roman" pitchFamily="18" charset="0"/>
                          <a:cs typeface="Times New Roman" pitchFamily="18" charset="0"/>
                        </a:rPr>
                        <a:t>prenda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pa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fam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ília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sz="2000" spc="-18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nhecer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ria do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natal</a:t>
                      </a: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2000" spc="-24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2000" spc="-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0" dirty="0">
                          <a:latin typeface="Times New Roman" pitchFamily="18" charset="0"/>
                          <a:cs typeface="Times New Roman" pitchFamily="18" charset="0"/>
                        </a:rPr>
                        <a:t>Realização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20" dirty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nossa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árvore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65" dirty="0">
                          <a:latin typeface="Times New Roman" pitchFamily="18" charset="0"/>
                          <a:cs typeface="Times New Roman" pitchFamily="18" charset="0"/>
                        </a:rPr>
                        <a:t>Natal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exterior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450" marR="955675">
                        <a:lnSpc>
                          <a:spcPct val="114999"/>
                        </a:lnSpc>
                        <a:spcBef>
                          <a:spcPts val="1010"/>
                        </a:spcBef>
                      </a:pPr>
                      <a:r>
                        <a:rPr sz="2000" spc="-100" dirty="0">
                          <a:latin typeface="Times New Roman" pitchFamily="18" charset="0"/>
                          <a:cs typeface="Times New Roman" pitchFamily="18" charset="0"/>
                        </a:rPr>
                        <a:t>Realização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0" dirty="0">
                          <a:latin typeface="Times New Roman" pitchFamily="18" charset="0"/>
                          <a:cs typeface="Times New Roman" pitchFamily="18" charset="0"/>
                        </a:rPr>
                        <a:t>um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0" dirty="0">
                          <a:latin typeface="Times New Roman" pitchFamily="18" charset="0"/>
                          <a:cs typeface="Times New Roman" pitchFamily="18" charset="0"/>
                        </a:rPr>
                        <a:t>espetáculo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25" dirty="0">
                          <a:latin typeface="Times New Roman" pitchFamily="18" charset="0"/>
                          <a:cs typeface="Times New Roman" pitchFamily="18" charset="0"/>
                        </a:rPr>
                        <a:t>natal</a:t>
                      </a: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com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6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10" dirty="0">
                          <a:latin typeface="Times New Roman" pitchFamily="18" charset="0"/>
                          <a:cs typeface="Times New Roman" pitchFamily="18" charset="0"/>
                        </a:rPr>
                        <a:t>equipa </a:t>
                      </a:r>
                      <a:r>
                        <a:rPr sz="2000" spc="-4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pedag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gica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sz="20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cria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ças</a:t>
                      </a:r>
                    </a:p>
                    <a:p>
                      <a:pPr marL="44450" marR="302260">
                        <a:lnSpc>
                          <a:spcPct val="114999"/>
                        </a:lnSpc>
                        <a:spcBef>
                          <a:spcPts val="994"/>
                        </a:spcBef>
                      </a:pP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.Pa</a:t>
                      </a:r>
                      <a:r>
                        <a:rPr sz="2000" spc="4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cipação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ela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ração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r>
                        <a:rPr sz="2000" spc="5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Pa</a:t>
                      </a:r>
                      <a:r>
                        <a:rPr sz="2000" spc="4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ilh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visi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  </a:t>
                      </a:r>
                      <a:r>
                        <a:rPr sz="2000" spc="-60" dirty="0">
                          <a:latin typeface="Times New Roman" pitchFamily="18" charset="0"/>
                          <a:cs typeface="Times New Roman" pitchFamily="18" charset="0"/>
                        </a:rPr>
                        <a:t>árvore</a:t>
                      </a: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70" dirty="0">
                          <a:latin typeface="Times New Roman" pitchFamily="18" charset="0"/>
                          <a:cs typeface="Times New Roman" pitchFamily="18" charset="0"/>
                        </a:rPr>
                        <a:t>exposta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.Atividades</a:t>
                      </a:r>
                      <a:r>
                        <a:rPr sz="2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0" dirty="0">
                          <a:latin typeface="Times New Roman" pitchFamily="18" charset="0"/>
                          <a:cs typeface="Times New Roman" pitchFamily="18" charset="0"/>
                        </a:rPr>
                        <a:t>sobre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2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0" dirty="0">
                          <a:latin typeface="Times New Roman" pitchFamily="18" charset="0"/>
                          <a:cs typeface="Times New Roman" pitchFamily="18" charset="0"/>
                        </a:rPr>
                        <a:t>Inverno,</a:t>
                      </a:r>
                      <a:r>
                        <a:rPr sz="2000" spc="-18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características</a:t>
                      </a:r>
                      <a:r>
                        <a:rPr sz="2000" spc="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0" dirty="0">
                          <a:latin typeface="Times New Roman" pitchFamily="18" charset="0"/>
                          <a:cs typeface="Times New Roman" pitchFamily="18" charset="0"/>
                        </a:rPr>
                        <a:t>desta</a:t>
                      </a:r>
                      <a:r>
                        <a:rPr sz="20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95" dirty="0">
                          <a:latin typeface="Times New Roman" pitchFamily="18" charset="0"/>
                          <a:cs typeface="Times New Roman" pitchFamily="18" charset="0"/>
                        </a:rPr>
                        <a:t>estação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1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bse</a:t>
                      </a:r>
                      <a:r>
                        <a:rPr sz="2000" spc="5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var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sz="20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atu</a:t>
                      </a:r>
                      <a:r>
                        <a:rPr sz="2000" spc="-35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eza</a:t>
                      </a: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D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2320" y="5445224"/>
            <a:ext cx="864096" cy="98415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131840" y="620688"/>
            <a:ext cx="3269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spc="19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000" spc="21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pt-PT" sz="2000" spc="-17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000" spc="355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PT" sz="2000" spc="-8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000" spc="2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t-PT" sz="2000" spc="114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sz="2000" spc="36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PT" sz="2000" spc="21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sz="2000" spc="285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sz="2000" spc="114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PT" sz="2000" spc="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683568" y="1196752"/>
            <a:ext cx="7704856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5080" indent="-228600">
              <a:lnSpc>
                <a:spcPct val="114999"/>
              </a:lnSpc>
              <a:spcBef>
                <a:spcPts val="100"/>
              </a:spcBef>
              <a:buSzPct val="69444"/>
              <a:buFont typeface="Arial MT"/>
              <a:buChar char="•"/>
              <a:tabLst>
                <a:tab pos="240665" algn="l"/>
                <a:tab pos="241300" algn="l"/>
                <a:tab pos="2832100" algn="l"/>
              </a:tabLst>
            </a:pPr>
            <a:r>
              <a:rPr lang="pt-PT" sz="2000" b="1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Celebração</a:t>
            </a:r>
            <a:r>
              <a:rPr lang="pt-PT" sz="2000" b="1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pt-PT" sz="2000" b="1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pt-PT" sz="2000" b="1" spc="-3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b="1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Reis	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-Elaboração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coroa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spc="2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reis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entre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outras </a:t>
            </a:r>
            <a:r>
              <a:rPr lang="pt-PT" sz="2000" spc="-39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atividades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93737"/>
              </a:buClr>
              <a:buFont typeface="Arial MT"/>
              <a:buChar char="•"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55675">
              <a:lnSpc>
                <a:spcPct val="100000"/>
              </a:lnSpc>
            </a:pP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Dramatização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chegada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dos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Reis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Magos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54990" indent="-542925">
              <a:lnSpc>
                <a:spcPct val="100000"/>
              </a:lnSpc>
              <a:buSzPct val="69444"/>
              <a:buFont typeface="Arial MT"/>
              <a:buChar char="•"/>
              <a:tabLst>
                <a:tab pos="554990" algn="l"/>
                <a:tab pos="555625" algn="l"/>
              </a:tabLst>
            </a:pPr>
            <a:r>
              <a:rPr lang="pt-PT" sz="2000" b="1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INVERNO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PT" sz="2000" b="1" spc="-5" dirty="0" err="1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pt-PT" sz="2000" b="1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pt-PT" sz="2000" b="1" spc="-2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adaptado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ao</a:t>
            </a:r>
            <a:r>
              <a:rPr lang="pt-PT" sz="2000" b="1" spc="-3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spc="-4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pt-PT" sz="2000" b="1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pt-PT" sz="2000" b="1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Projeto-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93737"/>
              </a:buClr>
              <a:buFont typeface="Arial MT"/>
              <a:buChar char="•"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92735" indent="-280670">
              <a:lnSpc>
                <a:spcPct val="100000"/>
              </a:lnSpc>
              <a:buSzPct val="69444"/>
              <a:buFont typeface="Arial MT"/>
              <a:buChar char="•"/>
              <a:tabLst>
                <a:tab pos="292735" algn="l"/>
                <a:tab pos="293370" algn="l"/>
              </a:tabLst>
            </a:pP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Saídas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exterior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recolha</a:t>
            </a:r>
            <a:r>
              <a:rPr lang="pt-PT" sz="2000" spc="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 materiais,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visualização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imagens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41300">
              <a:lnSpc>
                <a:spcPct val="100000"/>
              </a:lnSpc>
              <a:spcBef>
                <a:spcPts val="325"/>
              </a:spcBef>
            </a:pP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conversa.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buSzPct val="69444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pt-PT" sz="2000" spc="-10" dirty="0" err="1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Caracteristicas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estação,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vestuário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4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usar.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48" y="4797152"/>
            <a:ext cx="1368152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915816" y="620688"/>
            <a:ext cx="3675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spc="19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000" spc="21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pt-PT" sz="2000" spc="-17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000" spc="355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PT" sz="2000" spc="-8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000" spc="165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PT" sz="2000" spc="21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sz="2000" spc="14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PT" sz="2000" spc="21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sz="2000" spc="26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PT" sz="2000" spc="21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sz="2000" spc="285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sz="2000" spc="114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PT" sz="2000" spc="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9552" y="1268760"/>
            <a:ext cx="80648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5080" indent="-228600" algn="just">
              <a:lnSpc>
                <a:spcPct val="114999"/>
              </a:lnSpc>
              <a:spcBef>
                <a:spcPts val="100"/>
              </a:spcBef>
              <a:buSzPct val="69444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Celebração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dos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Namorados-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pt-PT" sz="2000" spc="2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São 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Valentim</a:t>
            </a:r>
            <a:r>
              <a:rPr lang="pt-PT" sz="2000" spc="2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Falar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dos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sentimentos</a:t>
            </a:r>
            <a:r>
              <a:rPr lang="pt-PT" sz="2000" spc="-2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PT" sz="2000" spc="-39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5" dirty="0" err="1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afectos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com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crianças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Histórias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sobre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tema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  <a:buClr>
                <a:srgbClr val="293737"/>
              </a:buClr>
              <a:buFont typeface="Arial MT"/>
              <a:buChar char="•"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41300" indent="-228600" algn="just">
              <a:lnSpc>
                <a:spcPct val="100000"/>
              </a:lnSpc>
              <a:buSzPct val="69444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pt-PT" sz="2000" spc="-5" dirty="0" err="1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PT" sz="2000" spc="-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Projeto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  <a:buClr>
                <a:srgbClr val="293737"/>
              </a:buClr>
              <a:buFont typeface="Arial MT"/>
              <a:buChar char="•"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5"/>
              </a:spcBef>
              <a:buSzPct val="69444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Carnaval-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Dinamizar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baile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máscaras Participação</a:t>
            </a:r>
            <a:r>
              <a:rPr lang="pt-PT" sz="2000" spc="2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no desfile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carnaval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depende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situação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err="1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19)</a:t>
            </a:r>
          </a:p>
          <a:p>
            <a:pPr marL="241300" indent="-228600" algn="just">
              <a:lnSpc>
                <a:spcPct val="100000"/>
              </a:lnSpc>
              <a:spcBef>
                <a:spcPts val="5"/>
              </a:spcBef>
              <a:buSzPct val="69444"/>
              <a:tabLst>
                <a:tab pos="240665" algn="l"/>
                <a:tab pos="241300" algn="l"/>
              </a:tabLst>
            </a:pPr>
            <a:endParaRPr lang="pt-PT" sz="2000" dirty="0" smtClean="0">
              <a:solidFill>
                <a:srgbClr val="29373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1300" indent="-228600" algn="just">
              <a:spcBef>
                <a:spcPts val="5"/>
              </a:spcBef>
              <a:buSzPct val="69444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Brincar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disfarces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spc="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carnaval, desenvolvendo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imaginário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SzPct val="69444"/>
              <a:tabLst>
                <a:tab pos="240665" algn="l"/>
                <a:tab pos="241300" algn="l"/>
              </a:tabLst>
            </a:pPr>
            <a:endParaRPr lang="pt-PT" spc="-10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SzPct val="69444"/>
              <a:buFont typeface="Arial MT"/>
              <a:buChar char="•"/>
              <a:tabLst>
                <a:tab pos="240665" algn="l"/>
                <a:tab pos="241300" algn="l"/>
              </a:tabLst>
            </a:pPr>
            <a:endParaRPr lang="pt-PT" dirty="0">
              <a:latin typeface="Calibri"/>
              <a:cs typeface="Calibri"/>
            </a:endParaRPr>
          </a:p>
        </p:txBody>
      </p:sp>
      <p:pic>
        <p:nvPicPr>
          <p:cNvPr id="8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8224" y="4725144"/>
            <a:ext cx="1512168" cy="158878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275856" y="620688"/>
            <a:ext cx="3040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pc="19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pc="21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pt-PT" spc="-17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pc="355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PT" spc="-8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pc="19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pc="114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spc="26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PT" spc="440" dirty="0" smtClean="0"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pt-PT" spc="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67544" y="1005516"/>
            <a:ext cx="8208912" cy="4059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Carnaval</a:t>
            </a:r>
            <a:r>
              <a:rPr lang="pt-PT" sz="2000" spc="-4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err="1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41300" marR="1017905" indent="-229235">
              <a:lnSpc>
                <a:spcPct val="114999"/>
              </a:lnSpc>
              <a:buSzPct val="69444"/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lang="pt-PT" sz="2000" b="1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Celebrar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sz="2000" b="1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chegada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pt-PT" sz="2000" b="1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Primavera-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Saída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ao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exterior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, ao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baldio, </a:t>
            </a:r>
            <a:r>
              <a:rPr lang="pt-PT" sz="2000" spc="-39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observação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natureza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Desenvolver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atividades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spc="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expressão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plástica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sobre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elementos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da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Primavera.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652780">
              <a:lnSpc>
                <a:spcPct val="114999"/>
              </a:lnSpc>
            </a:pP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pt-PT" sz="2000" b="1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Internacional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b="1" spc="-3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Mulher-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PT" sz="2000" spc="-3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Realização</a:t>
            </a:r>
            <a:r>
              <a:rPr lang="pt-PT" sz="2000" spc="3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pt-PT" sz="2000" spc="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jantar comemorativo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pt-PT" sz="2000" spc="-39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Dependendo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situação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err="1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pt-PT" sz="2000" spc="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19)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75895">
              <a:lnSpc>
                <a:spcPct val="115100"/>
              </a:lnSpc>
            </a:pP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PT" sz="2000" b="1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Dia do</a:t>
            </a:r>
            <a:r>
              <a:rPr lang="pt-PT" sz="2000" b="1" spc="-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Pai-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Exploração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canções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histórias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sobre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pai,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realização</a:t>
            </a:r>
            <a:r>
              <a:rPr lang="pt-PT" sz="2000" spc="2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pt-PT" sz="2000" spc="-39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presente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176" y="4797152"/>
            <a:ext cx="1440160" cy="162879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347864" y="620688"/>
            <a:ext cx="2801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pc="19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pc="21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pt-PT" spc="-17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pc="355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PT" spc="-8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pc="114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spc="9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PT" spc="26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PT" spc="285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spc="-215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683568" y="1401522"/>
            <a:ext cx="7920880" cy="292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SzPct val="69444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Celebração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Páscoa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dia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17-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Elaboração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prenda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Páscoa</a:t>
            </a: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SzPct val="69444"/>
              <a:tabLst>
                <a:tab pos="240665" algn="l"/>
                <a:tab pos="241300" algn="l"/>
              </a:tabLst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SzPct val="69444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Visita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 Coelho</a:t>
            </a:r>
            <a:r>
              <a:rPr lang="pt-PT" sz="2000" spc="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Páscoa-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Brincadeira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exterior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tabLst>
                <a:tab pos="330835" algn="l"/>
              </a:tabLst>
            </a:pP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pt-PT" sz="2000" spc="3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Mundial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pt-PT" sz="2000" spc="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livro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Infantil-</a:t>
            </a:r>
            <a:r>
              <a:rPr lang="pt-PT" sz="2000" spc="4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atividade</a:t>
            </a:r>
            <a:r>
              <a:rPr lang="pt-PT" sz="2000" spc="2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sz="2000" spc="-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designar,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dependendo</a:t>
            </a:r>
            <a:r>
              <a:rPr lang="pt-PT" sz="2000" spc="2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situação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do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pt-PT" sz="2000" spc="-5" dirty="0" err="1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pt-PT" sz="2000" spc="-3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tabLst>
                <a:tab pos="278765" algn="l"/>
              </a:tabLst>
            </a:pP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Assinalar</a:t>
            </a:r>
            <a:r>
              <a:rPr lang="pt-PT" sz="2000" spc="-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Abril-</a:t>
            </a:r>
            <a:r>
              <a:rPr lang="pt-PT" sz="2000" spc="2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Levar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uma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lembrança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8224" y="4869160"/>
            <a:ext cx="1224136" cy="148478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203848" y="620688"/>
            <a:ext cx="2817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spc="19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000" spc="21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pt-PT" sz="2000" spc="-17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000" spc="355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PT" sz="2000" spc="-8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000" spc="19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000" spc="114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sz="2000" spc="285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sz="2000" spc="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475656" y="1988840"/>
            <a:ext cx="6480720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SzPct val="70000"/>
              <a:buFont typeface="Arial MT"/>
              <a:buChar char="•"/>
              <a:tabLst>
                <a:tab pos="240665" algn="l"/>
                <a:tab pos="241300" algn="l"/>
                <a:tab pos="2334895" algn="l"/>
              </a:tabLst>
            </a:pPr>
            <a:r>
              <a:rPr lang="pt-PT" sz="2000" b="1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pt-PT" sz="2000" b="1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b="1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Mãe-</a:t>
            </a:r>
            <a:r>
              <a:rPr lang="pt-PT" sz="2000" b="1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pt-PT" sz="2000" b="1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1-	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Realização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uma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prenda 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mãe</a:t>
            </a:r>
          </a:p>
          <a:p>
            <a:pPr marL="241300" indent="-228600">
              <a:lnSpc>
                <a:spcPct val="100000"/>
              </a:lnSpc>
              <a:spcBef>
                <a:spcPts val="105"/>
              </a:spcBef>
              <a:buSzPct val="70000"/>
              <a:buFont typeface="Arial MT"/>
              <a:buChar char="•"/>
              <a:tabLst>
                <a:tab pos="240665" algn="l"/>
                <a:tab pos="241300" algn="l"/>
                <a:tab pos="2334895" algn="l"/>
              </a:tabLst>
            </a:pP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Explorar</a:t>
            </a:r>
            <a:r>
              <a:rPr lang="pt-PT" sz="2000" spc="-2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canções</a:t>
            </a:r>
            <a:r>
              <a:rPr lang="pt-PT" sz="2000" spc="-3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livros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sobre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mãe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1547664" y="321297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Comemorar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2000" b="1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Dia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pt-PT" sz="2000" b="1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Família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– dia 15-</a:t>
            </a:r>
            <a:r>
              <a:rPr lang="pt-PT" sz="2000" b="1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Passeio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 fim de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ano, </a:t>
            </a:r>
            <a:r>
              <a:rPr lang="pt-PT" sz="2000" spc="-44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dependendo</a:t>
            </a:r>
            <a:r>
              <a:rPr lang="pt-PT" sz="2000" spc="-3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situação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pt-PT" sz="2000" spc="-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err="1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0192" y="4869160"/>
            <a:ext cx="1440160" cy="150000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987824" y="620688"/>
            <a:ext cx="3064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spc="19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000" spc="21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pt-PT" sz="2000" spc="-17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000" spc="355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PT" sz="2000" spc="-8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000" spc="3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t-PT" sz="2000" spc="465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t-PT" sz="2000" spc="36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PT" sz="2000" spc="43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PT" sz="2000" spc="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9552" y="1412776"/>
            <a:ext cx="8064896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pc="-10" dirty="0" smtClean="0">
                <a:solidFill>
                  <a:srgbClr val="293737"/>
                </a:solidFill>
                <a:latin typeface="Calibri"/>
                <a:cs typeface="Calibri"/>
              </a:rPr>
              <a:t>.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Comemoração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 Dia</a:t>
            </a:r>
            <a:r>
              <a:rPr lang="pt-PT" sz="2000" spc="2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Criança-</a:t>
            </a:r>
            <a:r>
              <a:rPr lang="pt-PT" sz="2000" spc="43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Festa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convívio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crianças,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ainda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designar</a:t>
            </a:r>
          </a:p>
          <a:p>
            <a:endParaRPr lang="pt-PT" sz="2000" dirty="0" smtClean="0">
              <a:solidFill>
                <a:srgbClr val="29373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 Festa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final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Ano--Fazer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espetáculo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crianças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apresentar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ás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famílias</a:t>
            </a:r>
          </a:p>
          <a:p>
            <a:endParaRPr lang="pt-PT" sz="2000" spc="-10" dirty="0" smtClean="0">
              <a:solidFill>
                <a:srgbClr val="29373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 Entrega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dos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diplomas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aos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finalistas</a:t>
            </a:r>
          </a:p>
          <a:p>
            <a:endParaRPr lang="pt-PT" sz="2000" spc="-10" dirty="0" smtClean="0">
              <a:solidFill>
                <a:srgbClr val="29373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PT" sz="2000" spc="-10" dirty="0" smtClean="0">
              <a:solidFill>
                <a:srgbClr val="29373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 Assinalar os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Santos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Populares-</a:t>
            </a:r>
            <a:r>
              <a:rPr lang="pt-PT" sz="2000" spc="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Atividades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expressão plástica</a:t>
            </a:r>
            <a:r>
              <a:rPr lang="pt-PT" sz="2000" spc="2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sobre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tema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spc="-10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endParaRPr lang="pt-PT" spc="-10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endParaRPr lang="pt-PT" spc="-10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endParaRPr lang="pt-PT" spc="-10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endParaRPr lang="pt-PT" spc="-10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endParaRPr lang="pt-PT" spc="-10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endParaRPr lang="pt-PT" spc="-10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endParaRPr lang="pt-PT" dirty="0" smtClean="0">
              <a:latin typeface="Calibri"/>
              <a:cs typeface="Calibri"/>
            </a:endParaRPr>
          </a:p>
          <a:p>
            <a:endParaRPr lang="pt-PT" spc="-10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endParaRPr lang="pt-PT" spc="-10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endParaRPr lang="pt-PT" dirty="0" smtClean="0">
              <a:latin typeface="Calibri"/>
              <a:cs typeface="Calibri"/>
            </a:endParaRPr>
          </a:p>
          <a:p>
            <a:endParaRPr lang="pt-PT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endParaRPr lang="pt-PT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endParaRPr lang="pt-PT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endParaRPr lang="pt-PT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r>
              <a:rPr lang="pt-PT" spc="-5" dirty="0" smtClean="0">
                <a:solidFill>
                  <a:srgbClr val="293737"/>
                </a:solidFill>
                <a:latin typeface="Calibri"/>
                <a:cs typeface="Calibri"/>
              </a:rPr>
              <a:t> </a:t>
            </a:r>
            <a:endParaRPr lang="pt-PT" dirty="0" smtClean="0"/>
          </a:p>
          <a:p>
            <a:endParaRPr lang="pt-PT" dirty="0"/>
          </a:p>
        </p:txBody>
      </p:sp>
      <p:pic>
        <p:nvPicPr>
          <p:cNvPr id="11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280" y="5085184"/>
            <a:ext cx="1080120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26553" y="908720"/>
            <a:ext cx="2304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Associação de Mulheres 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Concelho de Moura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24" y="404665"/>
            <a:ext cx="1878136" cy="671742"/>
          </a:xfrm>
          <a:prstGeom prst="rect">
            <a:avLst/>
          </a:prstGeom>
          <a:noFill/>
        </p:spPr>
      </p:pic>
      <p:sp>
        <p:nvSpPr>
          <p:cNvPr id="8" name="Rectângulo 7"/>
          <p:cNvSpPr/>
          <p:nvPr/>
        </p:nvSpPr>
        <p:spPr>
          <a:xfrm>
            <a:off x="426553" y="1844824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sz="2000" b="1" dirty="0">
                <a:latin typeface="Times New Roman" pitchFamily="18" charset="0"/>
                <a:cs typeface="Times New Roman" pitchFamily="18" charset="0"/>
                <a:sym typeface="Wingdings 2"/>
              </a:rPr>
              <a:t> 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Continuidade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dos Ateliers de Artes 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Femininas</a:t>
            </a:r>
            <a:endParaRPr lang="pt-PT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Amareleja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pt-PT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“Bordados e Pintura em tecido”;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Este atelier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têm a particularidade de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 realizado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 senhoras que partilham os saberes e  as tradições do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concelho.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Participação nas Feiras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Feira de Maio - </a:t>
            </a:r>
            <a:r>
              <a:rPr lang="pt-PT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OlivoMoura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Feira de Setembro - Feira do Artesanato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Feira da Vinha e do Vinho –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Amareleja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347864" y="548680"/>
            <a:ext cx="2999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spc="19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000" spc="21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pt-PT" sz="2000" spc="-17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000" spc="355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PT" sz="2000" spc="-8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000" spc="3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t-PT" sz="2000" spc="465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t-PT" sz="2000" spc="75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PT" sz="2000" spc="43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PT" sz="2000" spc="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611560" y="1124744"/>
            <a:ext cx="7776864" cy="3801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75260" indent="-228600">
              <a:lnSpc>
                <a:spcPct val="115100"/>
              </a:lnSpc>
              <a:spcBef>
                <a:spcPts val="100"/>
              </a:spcBef>
              <a:buSzPct val="69444"/>
              <a:tabLst>
                <a:tab pos="240665" algn="l"/>
                <a:tab pos="241300" algn="l"/>
              </a:tabLst>
            </a:pPr>
            <a:endParaRPr lang="pt-PT" spc="-15" dirty="0" smtClean="0">
              <a:solidFill>
                <a:srgbClr val="293737"/>
              </a:solidFill>
              <a:latin typeface="Calibri"/>
              <a:cs typeface="Calibri"/>
            </a:endParaRPr>
          </a:p>
          <a:p>
            <a:pPr marL="241300" marR="175260" indent="-228600">
              <a:lnSpc>
                <a:spcPct val="115100"/>
              </a:lnSpc>
              <a:spcBef>
                <a:spcPts val="100"/>
              </a:spcBef>
              <a:buSzPct val="69444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pt-PT" sz="2000" b="1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Reunião</a:t>
            </a:r>
            <a:r>
              <a:rPr lang="pt-PT" sz="2000" b="1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pt-PT" sz="2000" b="1" spc="-4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Pais- 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Realização</a:t>
            </a:r>
            <a:r>
              <a:rPr lang="pt-PT" sz="2000" spc="3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segundo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situação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pt-PT" sz="2000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5" dirty="0" err="1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pt-PT" sz="2000" spc="-15" dirty="0" smtClean="0">
              <a:solidFill>
                <a:srgbClr val="29373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1300" marR="175260" indent="-228600">
              <a:lnSpc>
                <a:spcPct val="115100"/>
              </a:lnSpc>
              <a:spcBef>
                <a:spcPts val="100"/>
              </a:spcBef>
              <a:buSzPct val="69444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Avaliação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sobre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Ano </a:t>
            </a:r>
            <a:r>
              <a:rPr lang="pt-PT" sz="2000" spc="-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letivo</a:t>
            </a:r>
            <a:r>
              <a:rPr lang="pt-PT" sz="2000" spc="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 o</a:t>
            </a:r>
            <a:r>
              <a:rPr lang="pt-PT" sz="2000" spc="10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spc="-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Projeto</a:t>
            </a:r>
            <a:endParaRPr lang="pt-PT" sz="2000" b="1" spc="-10" dirty="0" smtClean="0">
              <a:solidFill>
                <a:srgbClr val="29373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1300" marR="175260" indent="-228600">
              <a:lnSpc>
                <a:spcPct val="115100"/>
              </a:lnSpc>
              <a:spcBef>
                <a:spcPts val="100"/>
              </a:spcBef>
              <a:buSzPct val="69444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pt-PT"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Comemoração d</a:t>
            </a:r>
            <a:r>
              <a:rPr sz="2000" b="1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b="1" spc="15" dirty="0" smtClean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chegada </a:t>
            </a:r>
            <a:r>
              <a:rPr sz="2000" b="1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sz="2000" b="1" spc="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Verão</a:t>
            </a:r>
            <a:r>
              <a:rPr sz="2000" spc="-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-Atividades</a:t>
            </a:r>
            <a:r>
              <a:rPr sz="2000" spc="-2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sz="2000" spc="3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expressão</a:t>
            </a:r>
            <a:r>
              <a:rPr sz="200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plástica,</a:t>
            </a:r>
            <a:r>
              <a:rPr sz="2000" spc="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observação </a:t>
            </a:r>
            <a:r>
              <a:rPr sz="2000" spc="-39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natureza,</a:t>
            </a:r>
            <a:r>
              <a:rPr sz="2000" spc="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conhecer</a:t>
            </a:r>
            <a:r>
              <a:rPr sz="2000" spc="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000" spc="-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características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1435">
              <a:lnSpc>
                <a:spcPct val="114999"/>
              </a:lnSpc>
            </a:pPr>
            <a:r>
              <a:rPr sz="2000" b="1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000" b="1" spc="3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Inicio</a:t>
            </a:r>
            <a:r>
              <a:rPr sz="2000" b="1" spc="-3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sz="2000" b="1" spc="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piscina</a:t>
            </a:r>
            <a:r>
              <a:rPr sz="2000" b="1" spc="-2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sz="2000" b="1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instituição-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000" spc="-2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Desenvolver</a:t>
            </a:r>
            <a:r>
              <a:rPr sz="2000" spc="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brincadeiras</a:t>
            </a:r>
            <a:r>
              <a:rPr sz="2000" spc="2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sz="2000" spc="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água,</a:t>
            </a:r>
            <a:r>
              <a:rPr sz="2000" spc="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fomentar </a:t>
            </a:r>
            <a:r>
              <a:rPr sz="2000" spc="-39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interação</a:t>
            </a:r>
            <a:r>
              <a:rPr sz="2000" spc="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sz="2000" spc="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crianças</a:t>
            </a:r>
            <a:r>
              <a:rPr sz="2000" spc="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sz="2000" spc="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jogos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36830">
              <a:lnSpc>
                <a:spcPct val="114999"/>
              </a:lnSpc>
            </a:pPr>
            <a:r>
              <a:rPr sz="200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000" spc="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Comemoração </a:t>
            </a:r>
            <a:r>
              <a:rPr sz="2000" b="1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sz="2000" b="1" spc="-4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dia</a:t>
            </a:r>
            <a:r>
              <a:rPr sz="2000" b="1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dos</a:t>
            </a:r>
            <a:r>
              <a:rPr sz="2000" b="1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Avós- </a:t>
            </a:r>
            <a:r>
              <a:rPr sz="2000" b="1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dia</a:t>
            </a:r>
            <a:r>
              <a:rPr sz="2000" b="1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26-</a:t>
            </a:r>
            <a:r>
              <a:rPr sz="2000" b="1" spc="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Realizar</a:t>
            </a:r>
            <a:r>
              <a:rPr sz="2000" spc="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r>
              <a:rPr sz="2000" spc="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lanche</a:t>
            </a:r>
            <a:r>
              <a:rPr sz="2000" spc="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convívio</a:t>
            </a:r>
            <a:r>
              <a:rPr sz="2000" spc="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aos</a:t>
            </a:r>
            <a:r>
              <a:rPr sz="2000" spc="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avós </a:t>
            </a:r>
            <a:r>
              <a:rPr sz="2000" spc="-39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sz="2000" spc="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surpresas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56" y="4797152"/>
            <a:ext cx="1224136" cy="159107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275856" y="548680"/>
            <a:ext cx="3254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spc="19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000" spc="21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pt-PT" sz="2000" spc="-17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000" spc="355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PT" sz="2000" spc="-8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000" spc="-3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sz="2000" spc="39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PT" sz="2000" spc="49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PT" sz="2000" spc="14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PT" sz="2000" spc="245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PT" sz="2000" spc="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1713712"/>
            <a:ext cx="7695892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4999"/>
              </a:lnSpc>
              <a:spcBef>
                <a:spcPts val="100"/>
              </a:spcBef>
              <a:buSzPct val="70000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Mini </a:t>
            </a:r>
            <a:r>
              <a:rPr sz="2000" spc="-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Projeto </a:t>
            </a:r>
            <a:r>
              <a:rPr sz="200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“ Em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liberdade 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vou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descobrir…” Atividades </a:t>
            </a:r>
            <a:r>
              <a:rPr sz="200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lúdicas e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000" spc="-44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exploração</a:t>
            </a:r>
            <a:r>
              <a:rPr sz="2000" spc="-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sz="2000" spc="-2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exterior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93737"/>
              </a:buClr>
              <a:buFont typeface="Arial MT"/>
              <a:buChar char="•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buSzPct val="70000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Férias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93737"/>
              </a:buClr>
              <a:buFont typeface="Arial MT"/>
              <a:buChar char="•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SzPct val="70000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Preparar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spc="-2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novo</a:t>
            </a:r>
            <a:r>
              <a:rPr sz="2000" spc="-3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ano</a:t>
            </a:r>
            <a:r>
              <a:rPr sz="2000" spc="-10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293737"/>
                </a:solidFill>
                <a:latin typeface="Times New Roman" pitchFamily="18" charset="0"/>
                <a:cs typeface="Times New Roman" pitchFamily="18" charset="0"/>
              </a:rPr>
              <a:t>lectivo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8144" y="4941168"/>
            <a:ext cx="1728191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Documents and Settings\_\Definições locais\Temporary Internet Files\Content.Word\amor perfeito -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3136323"/>
              </p:ext>
            </p:extLst>
          </p:nvPr>
        </p:nvGraphicFramePr>
        <p:xfrm>
          <a:off x="539552" y="980728"/>
          <a:ext cx="8064896" cy="504056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97031"/>
                <a:gridCol w="2259559"/>
                <a:gridCol w="5108306"/>
              </a:tblGrid>
              <a:tr h="645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pt-P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</a:t>
                      </a:r>
                      <a:endParaRPr lang="pt-P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Atividades</a:t>
                      </a:r>
                      <a:endParaRPr lang="pt-P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9496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Setembro</a:t>
                      </a:r>
                      <a:endParaRPr lang="pt-P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Recepção do novo ano lectivo 2021/2022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Chegada do Outono</a:t>
                      </a:r>
                      <a:endParaRPr lang="pt-P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Integração das crianças;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Definição das regras da vida em grupo;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Organização do espaço, tempo e rotinas.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Construção de um Mural (todas as salas da Instituição participam)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Visita ao exterior da Instituição para observar as folhas de outono com diversas cores.</a:t>
                      </a:r>
                      <a:endParaRPr lang="pt-P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4921761"/>
              </p:ext>
            </p:extLst>
          </p:nvPr>
        </p:nvGraphicFramePr>
        <p:xfrm>
          <a:off x="539552" y="620688"/>
          <a:ext cx="8136904" cy="554461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48428"/>
                <a:gridCol w="2434561"/>
                <a:gridCol w="5153915"/>
              </a:tblGrid>
              <a:tr h="554461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Outubro</a:t>
                      </a:r>
                      <a:endParaRPr lang="pt-P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8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</a:t>
                      </a: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 Música (1)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Mundial do Animal (4)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Exploração do tema “Outono”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PT" sz="1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Mundial da Alimentação (dia 16</a:t>
                      </a: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t-PT" sz="1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Halloween </a:t>
                      </a: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(dia 31)</a:t>
                      </a:r>
                      <a:endParaRPr lang="pt-PT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8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Construção </a:t>
                      </a: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um Instrumento Musical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Fazer um mural com os animais que têm em </a:t>
                      </a: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casa</a:t>
                      </a:r>
                      <a:endParaRPr lang="pt-PT" sz="1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Elaboração de trabalhos de expressão plástica</a:t>
                      </a: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8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Entoação de </a:t>
                      </a: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canções/lengalengas</a:t>
                      </a:r>
                      <a:endParaRPr lang="pt-PT" sz="1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Confecção de uma salada de </a:t>
                      </a: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frutas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Decoração </a:t>
                      </a: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 Instituição com trabalhos elaborados pelas </a:t>
                      </a: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crianças</a:t>
                      </a:r>
                      <a:endParaRPr lang="pt-PT" sz="1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 crianças vêm mascaradas de casa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Saco alusivo ao tema com Bolachinhas</a:t>
                      </a:r>
                      <a:endParaRPr lang="pt-PT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1583468"/>
              </p:ext>
            </p:extLst>
          </p:nvPr>
        </p:nvGraphicFramePr>
        <p:xfrm>
          <a:off x="539551" y="620688"/>
          <a:ext cx="8064898" cy="41044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43575"/>
                <a:gridCol w="2413018"/>
                <a:gridCol w="5108305"/>
              </a:tblGrid>
              <a:tr h="410445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Novembro</a:t>
                      </a:r>
                      <a:endParaRPr lang="pt-P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</a:t>
                      </a: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Mundial do Cinema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de São Martinho (dia 11)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Nacional do Pijama (dia 20)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PT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Criar uma Historia, pedir auxilio aos país.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Lengalengas e canções sobre as castanhas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Pintura de uma castanha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Lenda de S. Martinho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Dramatização de História, jogos diversos, construção de mealheiros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dia 20, todos devem ver vestidos de Pijama</a:t>
                      </a:r>
                      <a:endParaRPr lang="pt-PT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1602948"/>
              </p:ext>
            </p:extLst>
          </p:nvPr>
        </p:nvGraphicFramePr>
        <p:xfrm>
          <a:off x="539552" y="4341495"/>
          <a:ext cx="8147303" cy="25603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49128"/>
                <a:gridCol w="2475208"/>
                <a:gridCol w="5122967"/>
              </a:tblGrid>
              <a:tr h="225585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Dezembro</a:t>
                      </a:r>
                      <a:endParaRPr lang="pt-P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Natal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PT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 meninos fazem trabalhos para decorar a Instituição.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Elaboração de uma prenda de Natal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Decoração da Árvore de Natal e presépio da Instituição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Participação na Árvore da Partilha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Elaboração de um presépio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Apresentação de teatro infantil</a:t>
                      </a:r>
                      <a:endParaRPr lang="pt-PT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2799680"/>
              </p:ext>
            </p:extLst>
          </p:nvPr>
        </p:nvGraphicFramePr>
        <p:xfrm>
          <a:off x="539552" y="548679"/>
          <a:ext cx="8064895" cy="61722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43574"/>
                <a:gridCol w="2413016"/>
                <a:gridCol w="5108305"/>
              </a:tblGrid>
              <a:tr h="576064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Março</a:t>
                      </a:r>
                      <a:endParaRPr lang="pt-P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Internacional da Mulher (dia 8)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do Pai (dia 19)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Exploração do tema a “Primavera”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da Árvore (dia 21)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da Água (dia 22)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PT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Painel alusivo ao dia, pedir a colaboração da Família (mães, avós, tias…)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Levam para casa uma lembrança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Elaboração da prenda do dia do pai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Vídeo a cantar uma música relacionada com o Pai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Poemas, histórias e canções sobre a Primavera.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Trabalhos de expressão plástica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Plantação de uma árvore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Gotinha Viajante: Trabalhos elaborados com a colaboração dos pais sobre a importância da água</a:t>
                      </a:r>
                      <a:endParaRPr lang="pt-PT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185711"/>
              </p:ext>
            </p:extLst>
          </p:nvPr>
        </p:nvGraphicFramePr>
        <p:xfrm>
          <a:off x="611561" y="908720"/>
          <a:ext cx="7920880" cy="37033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33868"/>
                <a:gridCol w="2369927"/>
                <a:gridCol w="5017085"/>
              </a:tblGrid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Abril</a:t>
                      </a:r>
                      <a:endParaRPr lang="pt-P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Páscoa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Mundial da Actividade Física (6 de Abril)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Mês da Prevenção dos Maus-tratos na infância</a:t>
                      </a:r>
                      <a:endParaRPr lang="pt-PT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Atividades</a:t>
                      </a: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plásticas e canções alusivos ao tema.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Confecção do folar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Actividades ao ar livre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Construção de um laço humano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PT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3452339"/>
              </p:ext>
            </p:extLst>
          </p:nvPr>
        </p:nvGraphicFramePr>
        <p:xfrm>
          <a:off x="467544" y="548680"/>
          <a:ext cx="8147303" cy="32918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49128"/>
                <a:gridCol w="2437673"/>
                <a:gridCol w="5160502"/>
              </a:tblGrid>
              <a:tr h="302654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Maio</a:t>
                      </a:r>
                      <a:endParaRPr lang="pt-P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da Mãe (dia 7)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Comemoração do Dia Internacional da Família (dia 15)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Mundial da Criança</a:t>
                      </a:r>
                      <a:endParaRPr lang="pt-PT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Construção de um painel alusivo ao tema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Elaboração de uma prenda para o dia da mãe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Atividades</a:t>
                      </a: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diversas com o apoio das Famílias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PT" sz="18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Pintura de uma blusa</a:t>
                      </a:r>
                      <a:endParaRPr lang="pt-PT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7109264"/>
              </p:ext>
            </p:extLst>
          </p:nvPr>
        </p:nvGraphicFramePr>
        <p:xfrm>
          <a:off x="467544" y="4077072"/>
          <a:ext cx="8208912" cy="211096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53281"/>
                <a:gridCol w="2456106"/>
                <a:gridCol w="5199525"/>
              </a:tblGrid>
              <a:tr h="211096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Junho</a:t>
                      </a:r>
                      <a:endParaRPr lang="pt-PT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Comemoração do Dia Mundial da </a:t>
                      </a:r>
                      <a:r>
                        <a:rPr lang="pt-PT" sz="18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Criança </a:t>
                      </a:r>
                      <a:endParaRPr lang="pt-PT" sz="18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Exploração do tema  “Verão”</a:t>
                      </a:r>
                      <a:endParaRPr lang="pt-PT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Jogos, brincadeiras e lanche no espaço exterior </a:t>
                      </a: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endParaRPr lang="pt-PT" sz="1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Atividades</a:t>
                      </a: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plásticas alusivas ao tema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Jogos no Parque da Instituição</a:t>
                      </a:r>
                      <a:endParaRPr lang="pt-PT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136904" cy="4608512"/>
          </a:xfrm>
        </p:spPr>
        <p:txBody>
          <a:bodyPr>
            <a:normAutofit fontScale="25000" lnSpcReduction="20000"/>
          </a:bodyPr>
          <a:lstStyle/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</a:t>
            </a:r>
            <a:r>
              <a:rPr lang="pt-PT" sz="8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Realização </a:t>
            </a:r>
            <a:r>
              <a:rPr lang="pt-PT" sz="8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passeios e convívios</a:t>
            </a:r>
            <a:r>
              <a:rPr lang="pt-PT" sz="8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âmbito sociocultural </a:t>
            </a:r>
            <a:r>
              <a:rPr lang="pt-PT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vários locais de interesse turístico, com utentes das várias respostas sociais e as sócias da Moura Salúquia.</a:t>
            </a:r>
            <a:r>
              <a:rPr lang="pt-PT" sz="8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R="0"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t-PT" sz="8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pt-PT" sz="8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Noite de Fados </a:t>
            </a:r>
            <a:r>
              <a:rPr lang="pt-PT" sz="8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R="0"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t-PT" sz="8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Moura e </a:t>
            </a:r>
            <a:r>
              <a:rPr lang="pt-PT" sz="8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Amareleja</a:t>
            </a:r>
            <a:endParaRPr lang="pt-PT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t-PT" sz="8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Comemoração da época Natalícia,</a:t>
            </a:r>
            <a:r>
              <a:rPr lang="pt-PT" sz="8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 festividades dirigidas às crianças, sócias e seus acompanhantes bem como a todas as utentes das respostas sociais:</a:t>
            </a:r>
            <a:endParaRPr lang="pt-PT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t-PT" sz="8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</a:t>
            </a:r>
            <a:r>
              <a:rPr lang="pt-PT" sz="8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Jantar e Festa de Natal da Associação;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8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pt-PT" sz="8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pt-PT" sz="8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8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Jantar e Festa de Natal da Casa Abrigo;</a:t>
            </a:r>
            <a:endParaRPr lang="pt-PT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8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pt-PT" sz="8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pt-PT" sz="8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8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Jantar e Festa de Natal da Creche de Amareleja “Bem-me-quer” e </a:t>
            </a:r>
            <a:r>
              <a:rPr lang="pt-PT" sz="8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Creche </a:t>
            </a:r>
            <a:r>
              <a:rPr lang="pt-PT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Moura “Amor-perfeito”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PT" sz="7200" dirty="0" smtClean="0">
              <a:solidFill>
                <a:schemeClr val="tx1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72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    </a:t>
            </a:r>
            <a:endParaRPr lang="pt-PT" sz="29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pt-PT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P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23" y="404665"/>
            <a:ext cx="1811957" cy="648072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7544" y="908720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</a:t>
            </a: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Associação de Mulheres 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Concelho de Moura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0227"/>
            <a:ext cx="1872208" cy="669622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51600" y="960983"/>
            <a:ext cx="21759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</a:t>
            </a: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Associação de Mulheres 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Concelho de Moura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4189391" y="1084094"/>
            <a:ext cx="2830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Apoios Sociais</a:t>
            </a:r>
            <a:endParaRPr lang="pt-PT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31423" y="2069123"/>
            <a:ext cx="8409237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 às famílias carenciadas da cidade, serão prestados os seguintes apoios: 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428894" y="2708920"/>
            <a:ext cx="84092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>
                <a:latin typeface="Times New Roman" pitchFamily="18" charset="0"/>
                <a:cs typeface="Times New Roman" pitchFamily="18" charset="0"/>
                <a:sym typeface="Wingdings 2"/>
              </a:rPr>
              <a:t> 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Cantina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Social –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Programa financiado pela Segurança Social, que permite dar auxilio e resposta a situações de grave carência social em Moura e Amareleja, garantido 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refeições diárias às pessoas carenciadas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>
                <a:latin typeface="Times New Roman" pitchFamily="18" charset="0"/>
                <a:cs typeface="Times New Roman" pitchFamily="18" charset="0"/>
                <a:sym typeface="Wingdings 2"/>
              </a:rPr>
              <a:t>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Loja Social -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Disponibiliza vestuário e calçado, gratuitamente ou a preços simbólicos, a pessoas carenciadas. Aceitando também doações de </a:t>
            </a:r>
            <a:r>
              <a:rPr lang="pt-PT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objetos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produtos que ainda possam ser úteis.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96" y="404664"/>
            <a:ext cx="1887372" cy="675045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9552" y="908720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</a:t>
            </a: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Associação de Mulheres 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Concelho de Moura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842149" y="1556792"/>
            <a:ext cx="3017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576" lvl="0">
              <a:buClr>
                <a:srgbClr val="CD25A1"/>
              </a:buClr>
              <a:buSzPct val="80000"/>
            </a:pPr>
            <a:r>
              <a:rPr lang="pt-PT" b="1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Considerações Finais </a:t>
            </a:r>
            <a:endParaRPr lang="pt-PT" i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596396" y="2789574"/>
            <a:ext cx="79360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dirty="0" smtClean="0">
                <a:ea typeface="Calibri" pitchFamily="34" charset="0"/>
                <a:cs typeface="Times New Roman" pitchFamily="18" charset="0"/>
              </a:rPr>
              <a:t>	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presente Plano de atividades, pretende antes de mais ser um guia para a implementação de um conjunto de atividades durante o próximo ano de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2022,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modo a atingir os objetivos propostos.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916113"/>
            <a:ext cx="5016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Personalizado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CD25A1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EA2663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1158</TotalTime>
  <Words>3504</Words>
  <Application>Microsoft Office PowerPoint</Application>
  <PresentationFormat>Apresentação no Ecrã (4:3)</PresentationFormat>
  <Paragraphs>882</Paragraphs>
  <Slides>58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dos diapositivos</vt:lpstr>
      </vt:variant>
      <vt:variant>
        <vt:i4>58</vt:i4>
      </vt:variant>
    </vt:vector>
  </HeadingPairs>
  <TitlesOfParts>
    <vt:vector size="59" baseType="lpstr">
      <vt:lpstr>Aspecto</vt:lpstr>
      <vt:lpstr>Diapositivo 1</vt:lpstr>
      <vt:lpstr>Diapositivo 2</vt:lpstr>
      <vt:lpstr> O presente Plano Anual é um documento de programação das atividades, propostas pelas diferentes respostas sociais, que pretendemos que seja executado com qualidade e ao mesmo tempo, sirva de identificação da Moura Salúquia – AMCM.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CRECHE BEM-  ME-QUER</vt:lpstr>
      <vt:lpstr>O PRESENTE PLANO ANUAL DE ATIVIDADES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Diapositivo 48</vt:lpstr>
      <vt:lpstr>Diapositivo 49</vt:lpstr>
      <vt:lpstr>Diapositivo 50</vt:lpstr>
      <vt:lpstr>Diapositivo 51</vt:lpstr>
      <vt:lpstr>Diapositivo 52</vt:lpstr>
      <vt:lpstr>Diapositivo 53</vt:lpstr>
      <vt:lpstr>Diapositivo 54</vt:lpstr>
      <vt:lpstr>Diapositivo 55</vt:lpstr>
      <vt:lpstr>Diapositivo 56</vt:lpstr>
      <vt:lpstr>Diapositivo 57</vt:lpstr>
      <vt:lpstr>Diapositivo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Natalia</cp:lastModifiedBy>
  <cp:revision>191</cp:revision>
  <cp:lastPrinted>2019-11-08T10:04:04Z</cp:lastPrinted>
  <dcterms:created xsi:type="dcterms:W3CDTF">2013-11-12T11:24:46Z</dcterms:created>
  <dcterms:modified xsi:type="dcterms:W3CDTF">2021-12-15T11:56:37Z</dcterms:modified>
</cp:coreProperties>
</file>